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sldIdLst>
    <p:sldId id="346" r:id="rId2"/>
    <p:sldId id="269" r:id="rId3"/>
    <p:sldId id="276" r:id="rId4"/>
    <p:sldId id="270" r:id="rId5"/>
    <p:sldId id="277" r:id="rId6"/>
    <p:sldId id="280" r:id="rId7"/>
    <p:sldId id="278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90" r:id="rId17"/>
    <p:sldId id="289" r:id="rId18"/>
    <p:sldId id="291" r:id="rId19"/>
    <p:sldId id="321" r:id="rId20"/>
    <p:sldId id="292" r:id="rId21"/>
    <p:sldId id="349" r:id="rId22"/>
    <p:sldId id="350" r:id="rId23"/>
    <p:sldId id="294" r:id="rId24"/>
    <p:sldId id="293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53" r:id="rId39"/>
    <p:sldId id="343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51" r:id="rId54"/>
    <p:sldId id="322" r:id="rId55"/>
    <p:sldId id="323" r:id="rId56"/>
    <p:sldId id="352" r:id="rId57"/>
    <p:sldId id="324" r:id="rId58"/>
    <p:sldId id="325" r:id="rId59"/>
    <p:sldId id="347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5" r:id="rId68"/>
    <p:sldId id="336" r:id="rId69"/>
    <p:sldId id="337" r:id="rId70"/>
    <p:sldId id="342" r:id="rId71"/>
    <p:sldId id="340" r:id="rId72"/>
    <p:sldId id="341" r:id="rId73"/>
    <p:sldId id="333" r:id="rId74"/>
    <p:sldId id="339" r:id="rId75"/>
    <p:sldId id="348" r:id="rId76"/>
    <p:sldId id="338" r:id="rId77"/>
    <p:sldId id="344" r:id="rId78"/>
    <p:sldId id="272" r:id="rId79"/>
    <p:sldId id="275" r:id="rId80"/>
  </p:sldIdLst>
  <p:sldSz cx="9906000" cy="6858000" type="A4"/>
  <p:notesSz cx="6797675" cy="9926638"/>
  <p:custDataLst>
    <p:tags r:id="rId8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orient="horz" pos="663">
          <p15:clr>
            <a:srgbClr val="A4A3A4"/>
          </p15:clr>
        </p15:guide>
        <p15:guide id="4" orient="horz" pos="799">
          <p15:clr>
            <a:srgbClr val="A4A3A4"/>
          </p15:clr>
        </p15:guide>
        <p15:guide id="5" orient="horz" pos="1480">
          <p15:clr>
            <a:srgbClr val="A4A3A4"/>
          </p15:clr>
        </p15:guide>
        <p15:guide id="6" orient="horz" pos="1706">
          <p15:clr>
            <a:srgbClr val="A4A3A4"/>
          </p15:clr>
        </p15:guide>
        <p15:guide id="7" pos="320">
          <p15:clr>
            <a:srgbClr val="A4A3A4"/>
          </p15:clr>
        </p15:guide>
        <p15:guide id="8" pos="810">
          <p15:clr>
            <a:srgbClr val="A4A3A4"/>
          </p15:clr>
        </p15:guide>
        <p15:guide id="9" pos="5932">
          <p15:clr>
            <a:srgbClr val="A4A3A4"/>
          </p15:clr>
        </p15:guide>
        <p15:guide id="10" pos="3120">
          <p15:clr>
            <a:srgbClr val="A4A3A4"/>
          </p15:clr>
        </p15:guide>
        <p15:guide id="11" pos="3366">
          <p15:clr>
            <a:srgbClr val="A4A3A4"/>
          </p15:clr>
        </p15:guide>
        <p15:guide id="12" pos="34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EBB"/>
    <a:srgbClr val="0070C0"/>
    <a:srgbClr val="000000"/>
    <a:srgbClr val="143D77"/>
    <a:srgbClr val="0074BE"/>
    <a:srgbClr val="C5C6C6"/>
    <a:srgbClr val="00683A"/>
    <a:srgbClr val="F49700"/>
    <a:srgbClr val="D12C19"/>
    <a:srgbClr val="565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15" autoAdjust="0"/>
    <p:restoredTop sz="94943" autoAdjust="0"/>
  </p:normalViewPr>
  <p:slideViewPr>
    <p:cSldViewPr>
      <p:cViewPr varScale="1">
        <p:scale>
          <a:sx n="113" d="100"/>
          <a:sy n="113" d="100"/>
        </p:scale>
        <p:origin x="1626" y="114"/>
      </p:cViewPr>
      <p:guideLst>
        <p:guide orient="horz" pos="2160"/>
        <p:guide orient="horz" pos="3884"/>
        <p:guide orient="horz" pos="663"/>
        <p:guide orient="horz" pos="799"/>
        <p:guide orient="horz" pos="1480"/>
        <p:guide orient="horz" pos="1706"/>
        <p:guide pos="320"/>
        <p:guide pos="810"/>
        <p:guide pos="5932"/>
        <p:guide pos="3120"/>
        <p:guide pos="3366"/>
        <p:guide pos="34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gs" Target="tags/tag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1761717F-B5F7-40F0-9C63-F27E1CFF7AA2}" type="datetimeFigureOut">
              <a:rPr lang="de-DE" smtClean="0"/>
              <a:pPr/>
              <a:t>14.01.2021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8DEAB124-2887-4EEC-B562-A7696E95C35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77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32920" y="3429000"/>
            <a:ext cx="5184130" cy="57606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232920" y="4149080"/>
            <a:ext cx="5184130" cy="936104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0" y="1052514"/>
            <a:ext cx="9906000" cy="215900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14"/>
          <p:cNvGrpSpPr/>
          <p:nvPr userDrawn="1"/>
        </p:nvGrpSpPr>
        <p:grpSpPr>
          <a:xfrm>
            <a:off x="0" y="1047433"/>
            <a:ext cx="9906000" cy="220980"/>
            <a:chOff x="0" y="1047433"/>
            <a:chExt cx="9906000" cy="220980"/>
          </a:xfrm>
        </p:grpSpPr>
        <p:sp>
          <p:nvSpPr>
            <p:cNvPr id="29" name="Rechteck 28"/>
            <p:cNvSpPr/>
            <p:nvPr/>
          </p:nvSpPr>
          <p:spPr>
            <a:xfrm>
              <a:off x="0" y="1052513"/>
              <a:ext cx="9906000" cy="215900"/>
            </a:xfrm>
            <a:prstGeom prst="rect">
              <a:avLst/>
            </a:prstGeom>
            <a:solidFill>
              <a:srgbClr val="143D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800" dirty="0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249534" y="1052513"/>
              <a:ext cx="2543226" cy="2159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272480" y="1052513"/>
              <a:ext cx="2448272" cy="2159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848544" y="1052513"/>
              <a:ext cx="1656184" cy="2159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1136576" y="1052513"/>
              <a:ext cx="1152128" cy="2159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1568624" y="1052513"/>
              <a:ext cx="576064" cy="215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1928663" y="1052513"/>
              <a:ext cx="88337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856656" y="1052513"/>
              <a:ext cx="144016" cy="215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7" name="Gruppieren 19"/>
            <p:cNvGrpSpPr/>
            <p:nvPr/>
          </p:nvGrpSpPr>
          <p:grpSpPr>
            <a:xfrm>
              <a:off x="2792760" y="1047433"/>
              <a:ext cx="3600400" cy="220524"/>
              <a:chOff x="3584848" y="1047433"/>
              <a:chExt cx="3600400" cy="220524"/>
            </a:xfrm>
          </p:grpSpPr>
          <p:cxnSp>
            <p:nvCxnSpPr>
              <p:cNvPr id="38" name="Gerade Verbindung 37"/>
              <p:cNvCxnSpPr/>
              <p:nvPr/>
            </p:nvCxnSpPr>
            <p:spPr>
              <a:xfrm>
                <a:off x="3584848" y="1047433"/>
                <a:ext cx="0" cy="2159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Gleichschenkliges Dreieck 38"/>
              <p:cNvSpPr/>
              <p:nvPr/>
            </p:nvSpPr>
            <p:spPr>
              <a:xfrm rot="5400000">
                <a:off x="3594306" y="1132517"/>
                <a:ext cx="105504" cy="45719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3728864" y="1052513"/>
                <a:ext cx="345638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835516"/>
                <a:r>
                  <a:rPr lang="en-US" sz="800" b="1" i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we detect to protect</a:t>
                </a: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339" y="1196752"/>
            <a:ext cx="8903361" cy="57606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 Inhal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"/>
            <a:ext cx="9906000" cy="1052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7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8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  <p:pic>
        <p:nvPicPr>
          <p:cNvPr id="16" name="Grafik 15" descr="Securetec_Logo_pri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49343" y="291933"/>
            <a:ext cx="1383627" cy="5882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 grau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052737"/>
            <a:ext cx="9906000" cy="50781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6D67C-08B2-4FC7-835B-D7A578CAA5A6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7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8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Inhalt grau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-1" y="1052737"/>
            <a:ext cx="9915685" cy="507818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7C5E-6325-4071-92F5-D8156F630DF8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7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8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nhalt grau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-9685" y="1052737"/>
            <a:ext cx="9925370" cy="50781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1FC34-1F35-486E-BE77-C8CA6B60E219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28" name="Gruppieren 27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29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31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32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nhalt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43FD-20D9-4B7F-9E25-EE923066A6E2}" type="datetime1">
              <a:rPr lang="de-DE" smtClean="0"/>
              <a:t>14.01.2021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/>
          </a:bodyPr>
          <a:lstStyle>
            <a:lvl1pP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algn="l">
              <a:buNone/>
              <a:defRPr sz="800"/>
            </a:lvl2pPr>
          </a:lstStyle>
          <a:p>
            <a:pPr lvl="0"/>
            <a:endParaRPr lang="de-DE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 rot="16200000">
            <a:off x="8176648" y="4828904"/>
            <a:ext cx="3066940" cy="39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3516" tIns="41758" rIns="83516" bIns="41758">
            <a:spAutoFit/>
          </a:bodyPr>
          <a:lstStyle/>
          <a:p>
            <a:pPr algn="l" defTabSz="835516"/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detect to protect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9523577" y="2420835"/>
            <a:ext cx="392108" cy="4446691"/>
            <a:chOff x="8782213" y="2411309"/>
            <a:chExt cx="361946" cy="4446691"/>
          </a:xfrm>
        </p:grpSpPr>
        <p:grpSp>
          <p:nvGrpSpPr>
            <p:cNvPr id="12" name="Gruppieren 10"/>
            <p:cNvGrpSpPr/>
            <p:nvPr userDrawn="1"/>
          </p:nvGrpSpPr>
          <p:grpSpPr>
            <a:xfrm>
              <a:off x="8812038" y="2411309"/>
              <a:ext cx="331962" cy="4446691"/>
              <a:chOff x="8812038" y="2411309"/>
              <a:chExt cx="331962" cy="4446691"/>
            </a:xfrm>
          </p:grpSpPr>
          <p:sp>
            <p:nvSpPr>
              <p:cNvPr id="14" name="Rectangle 54"/>
              <p:cNvSpPr>
                <a:spLocks noChangeArrowheads="1"/>
              </p:cNvSpPr>
              <p:nvPr userDrawn="1"/>
            </p:nvSpPr>
            <p:spPr bwMode="auto">
              <a:xfrm>
                <a:off x="8820472" y="2420888"/>
                <a:ext cx="323528" cy="4437112"/>
              </a:xfrm>
              <a:prstGeom prst="rect">
                <a:avLst/>
              </a:prstGeom>
              <a:solidFill>
                <a:srgbClr val="0074BE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86402" tIns="43201" rIns="86402" bIns="43201" anchor="ctr"/>
              <a:lstStyle/>
              <a:p>
                <a:endParaRPr lang="de-DE"/>
              </a:p>
            </p:txBody>
          </p:sp>
          <p:sp>
            <p:nvSpPr>
              <p:cNvPr id="15" name="AutoShape 11"/>
              <p:cNvSpPr>
                <a:spLocks noChangeAspect="1" noChangeArrowheads="1"/>
              </p:cNvSpPr>
              <p:nvPr userDrawn="1"/>
            </p:nvSpPr>
            <p:spPr bwMode="auto">
              <a:xfrm rot="5400000">
                <a:off x="8829917" y="2393430"/>
                <a:ext cx="287738" cy="323495"/>
              </a:xfrm>
              <a:prstGeom prst="rtTriangl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lIns="86402" tIns="43201" rIns="86402" bIns="43201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 Box 12"/>
            <p:cNvSpPr txBox="1">
              <a:spLocks noChangeArrowheads="1"/>
            </p:cNvSpPr>
            <p:nvPr userDrawn="1"/>
          </p:nvSpPr>
          <p:spPr bwMode="auto">
            <a:xfrm rot="16200000">
              <a:off x="7429716" y="4843985"/>
              <a:ext cx="3066940" cy="361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3516" tIns="41758" rIns="83516" bIns="41758">
              <a:spAutoFit/>
            </a:bodyPr>
            <a:lstStyle/>
            <a:p>
              <a:pPr algn="l" defTabSz="835516"/>
              <a:r>
                <a:rPr lang="en-US" sz="2000" b="1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detect to protect</a:t>
              </a:r>
            </a:p>
          </p:txBody>
        </p:sp>
      </p:grpSp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495300" y="1268413"/>
            <a:ext cx="8915400" cy="48577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er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3813" y="5229200"/>
            <a:ext cx="7644849" cy="57606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19926" y="5949280"/>
            <a:ext cx="7679568" cy="74448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er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338" y="3429000"/>
            <a:ext cx="8892155" cy="57606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7339" y="4149079"/>
            <a:ext cx="8903361" cy="19818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52514"/>
            <a:ext cx="9906000" cy="5805487"/>
          </a:xfrm>
          <a:prstGeom prst="rect">
            <a:avLst/>
          </a:prstGeom>
          <a:solidFill>
            <a:srgbClr val="007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7339" y="3429000"/>
            <a:ext cx="7644849" cy="576064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268413"/>
            <a:ext cx="89154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79129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BE2F90-53BF-4AA6-94F2-028C06CE59B3}" type="datetime1">
              <a:rPr lang="de-DE" smtClean="0"/>
              <a:t>14.01.2021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64601" y="6356351"/>
            <a:ext cx="740482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marL="0" algn="l" defTabSz="914400" rtl="0" eaLnBrk="1" latinLnBrk="0" hangingPunct="1">
              <a:defRPr lang="de-DE" sz="800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©  SECURETEC Detektions-Systeme AG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841432" y="6356351"/>
            <a:ext cx="56926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marL="0" algn="l" defTabSz="914400" rtl="0" eaLnBrk="1" latinLnBrk="0" hangingPunct="1">
              <a:defRPr lang="de-DE" sz="1000" b="1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 descr="Securetec_Logo_print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8049343" y="291933"/>
            <a:ext cx="1383627" cy="5882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3" r:id="rId3"/>
    <p:sldLayoutId id="2147483662" r:id="rId4"/>
    <p:sldLayoutId id="2147483650" r:id="rId5"/>
    <p:sldLayoutId id="2147483654" r:id="rId6"/>
    <p:sldLayoutId id="2147483649" r:id="rId7"/>
    <p:sldLayoutId id="2147483659" r:id="rId8"/>
    <p:sldLayoutId id="2147483658" r:id="rId9"/>
    <p:sldLayoutId id="2147483660" r:id="rId10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1400" kern="120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microsoft.com/office/2007/relationships/hdphoto" Target="../media/hdphoto11.wdp"/><Relationship Id="rId4" Type="http://schemas.openxmlformats.org/officeDocument/2006/relationships/image" Target="../media/image19.png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96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9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817D7-B999-4A19-9CE5-6FDC5893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Notes regarding the slides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9DB036-33EA-4435-9E89-5B6F6D1D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997F10-4FC8-4C51-835A-C742D9C9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67797C-3E42-40CE-9589-70AA2647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EB28C5D-F46A-4928-81CE-4E642929C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EB474-BB63-4C38-9FEC-A9EC0EBC0A61}"/>
              </a:ext>
            </a:extLst>
          </p:cNvPr>
          <p:cNvSpPr txBox="1"/>
          <p:nvPr/>
        </p:nvSpPr>
        <p:spPr>
          <a:xfrm>
            <a:off x="632520" y="1687972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slides are valid as at January 2021 and refer to Version 3.3 of the firmware.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slides are based on the default settings of the device.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Slides discussing settings for which admin or super user rights are necessary or useful are identified as follows: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slides must be selected depending on the target audience.</a:t>
            </a:r>
          </a:p>
          <a:p>
            <a:pPr>
              <a:lnSpc>
                <a:spcPct val="150000"/>
              </a:lnSpc>
            </a:pPr>
            <a:r>
              <a:rPr lang="en-GB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B5430B-198B-4221-993E-9416D738650C}"/>
              </a:ext>
            </a:extLst>
          </p:cNvPr>
          <p:cNvSpPr/>
          <p:nvPr/>
        </p:nvSpPr>
        <p:spPr>
          <a:xfrm rot="21105103">
            <a:off x="5623805" y="3421627"/>
            <a:ext cx="1367320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050" b="1" cap="none" spc="12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91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56C82-BC62-447D-9B52-D1674BA6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Device connections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1284C03-5767-485E-B4EA-C2212A321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8744" y="1993414"/>
            <a:ext cx="4336620" cy="271583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957AC8-192B-4C70-AF4F-00E2E3D2B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517091-70C6-4E8D-B91B-8335AB30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18EDA1-C034-4A5C-A7B0-B7BE7333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10</a:t>
            </a:fld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DCF1435-ED6D-4F3E-91D3-CD3E68F7A9EB}"/>
              </a:ext>
            </a:extLst>
          </p:cNvPr>
          <p:cNvCxnSpPr>
            <a:cxnSpLocks/>
          </p:cNvCxnSpPr>
          <p:nvPr/>
        </p:nvCxnSpPr>
        <p:spPr>
          <a:xfrm>
            <a:off x="4806337" y="1852701"/>
            <a:ext cx="0" cy="136815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3037CFCD-FCFE-43B5-8AF8-429F3361C6F9}"/>
              </a:ext>
            </a:extLst>
          </p:cNvPr>
          <p:cNvCxnSpPr>
            <a:cxnSpLocks/>
          </p:cNvCxnSpPr>
          <p:nvPr/>
        </p:nvCxnSpPr>
        <p:spPr>
          <a:xfrm flipH="1">
            <a:off x="2648744" y="3868925"/>
            <a:ext cx="10801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2CE445-D066-4533-8A97-3A3B9F8DF5BB}"/>
              </a:ext>
            </a:extLst>
          </p:cNvPr>
          <p:cNvCxnSpPr>
            <a:cxnSpLocks/>
          </p:cNvCxnSpPr>
          <p:nvPr/>
        </p:nvCxnSpPr>
        <p:spPr>
          <a:xfrm>
            <a:off x="4806337" y="4125216"/>
            <a:ext cx="0" cy="75182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CEA4BC9-A9BB-41C1-B786-FCB2E6567772}"/>
              </a:ext>
            </a:extLst>
          </p:cNvPr>
          <p:cNvCxnSpPr>
            <a:cxnSpLocks/>
          </p:cNvCxnSpPr>
          <p:nvPr/>
        </p:nvCxnSpPr>
        <p:spPr>
          <a:xfrm flipH="1">
            <a:off x="5961112" y="3868925"/>
            <a:ext cx="10801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5886ACB3-11D1-47D0-9C6E-0C76362BBAA5}"/>
              </a:ext>
            </a:extLst>
          </p:cNvPr>
          <p:cNvSpPr txBox="1"/>
          <p:nvPr/>
        </p:nvSpPr>
        <p:spPr>
          <a:xfrm>
            <a:off x="3728864" y="1125037"/>
            <a:ext cx="21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 scanner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barcode scanning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B1C67C9-A3F9-4570-BBD9-639D9B4F8412}"/>
              </a:ext>
            </a:extLst>
          </p:cNvPr>
          <p:cNvSpPr txBox="1"/>
          <p:nvPr/>
        </p:nvSpPr>
        <p:spPr>
          <a:xfrm>
            <a:off x="128464" y="3715036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Connector</a:t>
            </a:r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for power supply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897C276-8617-44D9-A72D-95A1E50D7ACE}"/>
              </a:ext>
            </a:extLst>
          </p:cNvPr>
          <p:cNvSpPr txBox="1"/>
          <p:nvPr/>
        </p:nvSpPr>
        <p:spPr>
          <a:xfrm>
            <a:off x="7113240" y="362644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USB port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connecting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PC or car charger adapter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21FB3F2-2EE5-49A9-984D-58FA85E5228B}"/>
              </a:ext>
            </a:extLst>
          </p:cNvPr>
          <p:cNvSpPr txBox="1"/>
          <p:nvPr/>
        </p:nvSpPr>
        <p:spPr>
          <a:xfrm>
            <a:off x="3772938" y="5025237"/>
            <a:ext cx="21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 card slot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exporting data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8A783FB-EEFD-4D1E-95C9-BAB94B6FD662}"/>
              </a:ext>
            </a:extLst>
          </p:cNvPr>
          <p:cNvSpPr txBox="1"/>
          <p:nvPr/>
        </p:nvSpPr>
        <p:spPr>
          <a:xfrm>
            <a:off x="495300" y="5947582"/>
            <a:ext cx="900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Reset button</a:t>
            </a:r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is located at the </a:t>
            </a:r>
            <a:r>
              <a:rPr lang="en-GB" sz="1400" b="1">
                <a:solidFill>
                  <a:schemeClr val="tx1">
                    <a:lumMod val="75000"/>
                    <a:lumOff val="25000"/>
                  </a:schemeClr>
                </a:solidFill>
              </a:rPr>
              <a:t>bottom</a:t>
            </a:r>
            <a:r>
              <a:rPr lang="en-GB" sz="1400">
                <a:solidFill>
                  <a:schemeClr val="tx1">
                    <a:lumMod val="75000"/>
                    <a:lumOff val="25000"/>
                  </a:schemeClr>
                </a:solidFill>
              </a:rPr>
              <a:t> in case the device “freezes up.”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E9C0295-DAB1-4168-B9E4-3E7AE4301832}"/>
              </a:ext>
            </a:extLst>
          </p:cNvPr>
          <p:cNvCxnSpPr>
            <a:cxnSpLocks/>
          </p:cNvCxnSpPr>
          <p:nvPr/>
        </p:nvCxnSpPr>
        <p:spPr>
          <a:xfrm flipH="1">
            <a:off x="2144688" y="4877037"/>
            <a:ext cx="1412226" cy="107054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50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0697-3FB8-4DBB-9E89-6FCFAFDC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Accessories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BF1F35E-2553-477A-80C0-353C4F6AE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79" y="1301030"/>
            <a:ext cx="1372105" cy="1062275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9BBE7E-AD61-4945-BEA2-C2658DE4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FA1A6-7608-4EA9-9495-93E6B03C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C5BD0-C3D6-43B1-B3DC-C5E6E9E1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06EE1D7-E022-444D-9195-408B3E244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138FAC1-EEF1-4322-8311-B277E1E96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3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2" t="13388" r="4762" b="10421"/>
          <a:stretch/>
        </p:blipFill>
        <p:spPr>
          <a:xfrm>
            <a:off x="2000672" y="2841135"/>
            <a:ext cx="1290144" cy="17281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7D9A3D-3933-4615-9815-AA4413A46F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4752740"/>
            <a:ext cx="1826618" cy="13499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769DDB7-D5A7-4F38-A135-7DF75300EC3A}"/>
              </a:ext>
            </a:extLst>
          </p:cNvPr>
          <p:cNvSpPr txBox="1"/>
          <p:nvPr/>
        </p:nvSpPr>
        <p:spPr>
          <a:xfrm>
            <a:off x="3869482" y="1396164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Carrying bag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Guide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cord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power supply</a:t>
            </a:r>
          </a:p>
        </p:txBody>
      </p:sp>
      <p:pic>
        <p:nvPicPr>
          <p:cNvPr id="16" name="Inhaltsplatzhalter 11" descr="Ein Bild, das Koffer, Gepäck, drinnen, Zubehör enthält.&#10;&#10;Automatisch generierte Beschreibung">
            <a:extLst>
              <a:ext uri="{FF2B5EF4-FFF2-40B4-BE49-F238E27FC236}">
                <a16:creationId xmlns:a16="http://schemas.microsoft.com/office/drawing/2014/main" id="{B1E80302-0443-4EA3-9A6E-35458F0105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05" y="1340768"/>
            <a:ext cx="1817478" cy="12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5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0697-3FB8-4DBB-9E89-6FCFAFDC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Accessories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9BBE7E-AD61-4945-BEA2-C2658DE4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FA1A6-7608-4EA9-9495-93E6B03C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C5BD0-C3D6-43B1-B3DC-C5E6E9E1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06EE1D7-E022-444D-9195-408B3E244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69DDB7-D5A7-4F38-A135-7DF75300EC3A}"/>
              </a:ext>
            </a:extLst>
          </p:cNvPr>
          <p:cNvSpPr txBox="1"/>
          <p:nvPr/>
        </p:nvSpPr>
        <p:spPr>
          <a:xfrm>
            <a:off x="3869482" y="1396164"/>
            <a:ext cx="52565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USB cable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for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data transfer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to the PC and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powering the device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via car charger adapter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Car charger adapter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USB stick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with PC software and PDF user guides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747FAE9E-230E-46B0-B271-32F735721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1395706"/>
            <a:ext cx="1692221" cy="1360579"/>
          </a:xfr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F90C31E-DB2E-4271-8CD6-829892D29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32" y="3000294"/>
            <a:ext cx="1727721" cy="11014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3E30127-5544-419B-AFA5-64F5590A16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32" y="4437112"/>
            <a:ext cx="1819856" cy="11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0697-3FB8-4DBB-9E89-6FCFAFDC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Accessories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9BBE7E-AD61-4945-BEA2-C2658DE4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FA1A6-7608-4EA9-9495-93E6B03CF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4C5BD0-C3D6-43B1-B3DC-C5E6E9E1B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06EE1D7-E022-444D-9195-408B3E2448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769DDB7-D5A7-4F38-A135-7DF75300EC3A}"/>
              </a:ext>
            </a:extLst>
          </p:cNvPr>
          <p:cNvSpPr txBox="1"/>
          <p:nvPr/>
        </p:nvSpPr>
        <p:spPr>
          <a:xfrm>
            <a:off x="3869482" y="1396164"/>
            <a:ext cx="525658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Roll of printer paper</a:t>
            </a:r>
            <a:b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(thermal paper, 56 mm wide)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sz="10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Styluses</a:t>
            </a: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Quality control tests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(QC tests)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16CFB4-4A19-4638-BB1E-8B69124C4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6" y="1494744"/>
            <a:ext cx="1728192" cy="1282643"/>
          </a:xfrm>
          <a:prstGeom prst="rect">
            <a:avLst/>
          </a:prstGeom>
        </p:spPr>
      </p:pic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5225D467-434D-46DC-A701-1F05F35EE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06" y="3414690"/>
            <a:ext cx="2438400" cy="796290"/>
          </a:xfr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8AD7EF2-CA2D-4312-A3B8-B51202A5EC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44" y="4733760"/>
            <a:ext cx="1860734" cy="924552"/>
          </a:xfrm>
          <a:prstGeom prst="rect">
            <a:avLst/>
          </a:prstGeom>
        </p:spPr>
      </p:pic>
      <p:pic>
        <p:nvPicPr>
          <p:cNvPr id="11" name="Grafik 10" descr="Ein Bild, das Text, Elektronik, Buchse, Visitenkarte enthält.&#10;&#10;Automatisch generierte Beschreibung">
            <a:extLst>
              <a:ext uri="{FF2B5EF4-FFF2-40B4-BE49-F238E27FC236}">
                <a16:creationId xmlns:a16="http://schemas.microsoft.com/office/drawing/2014/main" id="{1AE36D9B-D72C-4B97-9FA1-78F5873108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6" t="25906" r="6346" b="17291"/>
          <a:stretch/>
        </p:blipFill>
        <p:spPr>
          <a:xfrm>
            <a:off x="1064568" y="4743296"/>
            <a:ext cx="2492587" cy="10801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69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WipeAlyser Training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Part 2: How to perform a measurement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E12E16-B1CF-4E19-BC95-A278E5C94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2695886"/>
            <a:ext cx="4016896" cy="25940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532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40000"/>
            <a:ext cx="2463156" cy="4348062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5252EE-2667-46CE-9049-975ADB95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Start-Up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0FDB6B-BBC1-4325-8C7B-062070F7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156" y="1268413"/>
            <a:ext cx="3707543" cy="4857750"/>
          </a:xfrm>
        </p:spPr>
        <p:txBody>
          <a:bodyPr/>
          <a:lstStyle/>
          <a:p>
            <a:r>
              <a:rPr lang="en-GB" b="1"/>
              <a:t>Press the Start button</a:t>
            </a:r>
            <a:r>
              <a:rPr lang="en-GB"/>
              <a:t> to power on WipeAlyser.</a:t>
            </a:r>
          </a:p>
          <a:p>
            <a:r>
              <a:rPr lang="en-GB"/>
              <a:t>The </a:t>
            </a:r>
            <a:r>
              <a:rPr lang="en-GB" b="1"/>
              <a:t>welcome screen</a:t>
            </a:r>
            <a:r>
              <a:rPr lang="en-GB"/>
              <a:t> appears.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8C9F27-8F62-4AD5-A80F-A400FDF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F535DB-0B2D-459E-AA4F-EAD36BD4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985F7-49E4-4260-8B89-9CB85D08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879C5F5-56E3-4EC3-9E20-47F520B83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819CEA6-01B0-462C-BEA5-0C8B34C4A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85" y="2455592"/>
            <a:ext cx="2376264" cy="174145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8F7CB9C-E02B-47D5-8EC5-62255BA522E6}"/>
              </a:ext>
            </a:extLst>
          </p:cNvPr>
          <p:cNvSpPr/>
          <p:nvPr/>
        </p:nvSpPr>
        <p:spPr>
          <a:xfrm>
            <a:off x="1784648" y="3365801"/>
            <a:ext cx="360040" cy="337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0953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71E2B-DC4D-4284-946D-896C8002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Status bar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DB6CEE-0151-4666-88C4-2D46D40D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D1E973-1246-4B63-A0DB-AD04CF4F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5589BA-F8DB-4FBD-B572-5250C655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D981EE8-3C55-4281-B1D8-435F2BBDD3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7950"/>
          <a:stretch/>
        </p:blipFill>
        <p:spPr>
          <a:xfrm>
            <a:off x="210765" y="1340768"/>
            <a:ext cx="860897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2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424AC-3316-4370-BCAB-C33AE092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Login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5D506F-73E5-4FA8-A20A-25F02537B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04" y="1268413"/>
            <a:ext cx="5321796" cy="4857750"/>
          </a:xfrm>
        </p:spPr>
        <p:txBody>
          <a:bodyPr/>
          <a:lstStyle/>
          <a:p>
            <a:r>
              <a:rPr lang="en-GB" b="1"/>
              <a:t>Login</a:t>
            </a:r>
            <a:r>
              <a:rPr lang="en-GB"/>
              <a:t> requires a </a:t>
            </a:r>
            <a:r>
              <a:rPr lang="en-GB" b="1"/>
              <a:t>user name</a:t>
            </a:r>
            <a:r>
              <a:rPr lang="en-GB"/>
              <a:t> and </a:t>
            </a:r>
            <a:r>
              <a:rPr lang="en-GB" b="1"/>
              <a:t>password</a:t>
            </a:r>
            <a:r>
              <a:rPr lang="en-GB"/>
              <a:t>.</a:t>
            </a:r>
          </a:p>
          <a:p>
            <a:r>
              <a:rPr lang="en-GB"/>
              <a:t>The </a:t>
            </a:r>
            <a:r>
              <a:rPr lang="en-GB" b="1"/>
              <a:t>administrator</a:t>
            </a:r>
            <a:r>
              <a:rPr lang="en-GB"/>
              <a:t> is responsible for </a:t>
            </a:r>
            <a:r>
              <a:rPr lang="en-GB" b="1"/>
              <a:t>user management</a:t>
            </a:r>
            <a:r>
              <a:rPr lang="en-GB"/>
              <a:t>.</a:t>
            </a:r>
          </a:p>
          <a:p>
            <a:r>
              <a:rPr lang="en-GB"/>
              <a:t>You can also log in as </a:t>
            </a:r>
            <a:r>
              <a:rPr lang="en-GB" b="1"/>
              <a:t>standard user</a:t>
            </a:r>
            <a:r>
              <a:rPr lang="en-GB"/>
              <a:t>. This </a:t>
            </a:r>
            <a:r>
              <a:rPr lang="en-GB" b="1"/>
              <a:t>keeps the user anonymous</a:t>
            </a:r>
            <a:r>
              <a:rPr lang="en-GB"/>
              <a:t> and can be </a:t>
            </a:r>
            <a:r>
              <a:rPr lang="en-GB" b="1"/>
              <a:t>disallowed</a:t>
            </a:r>
            <a:r>
              <a:rPr lang="en-GB"/>
              <a:t> by the administrator.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6A76CF-4A9C-4028-8AC2-AA62144B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2EDCE7-2FAB-4179-A0F2-5524E99C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17AD9A-1E6C-465F-9B00-86B118C1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FAA785F-2BF5-4BFF-AB6D-B61194601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B172CA-0309-4ED8-AC1E-FC7C0E542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6664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7616"/>
            <a:ext cx="2426872" cy="4284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4565E7-D7EF-423D-A7F2-0F8187BB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Self-check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36C5FD-6727-4691-AF1B-F0976C28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BDA9B1-E13E-459C-A96C-454E966E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6070C-DA38-4CEE-8B32-E90836CC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A76354-FF48-486C-9299-372911EFC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311044F2-B384-437B-BCC0-986992E06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904" y="1268413"/>
            <a:ext cx="4374486" cy="4857750"/>
          </a:xfrm>
        </p:spPr>
        <p:txBody>
          <a:bodyPr/>
          <a:lstStyle/>
          <a:p>
            <a:r>
              <a:rPr lang="en-GB" dirty="0"/>
              <a:t>After login, the device runs through </a:t>
            </a:r>
            <a:br>
              <a:rPr lang="en-GB" dirty="0"/>
            </a:br>
            <a:r>
              <a:rPr lang="en-GB" dirty="0"/>
              <a:t>a </a:t>
            </a:r>
            <a:r>
              <a:rPr lang="en-GB" b="1" dirty="0"/>
              <a:t>self-check</a:t>
            </a:r>
            <a:r>
              <a:rPr lang="en-GB" dirty="0"/>
              <a:t>.</a:t>
            </a:r>
          </a:p>
          <a:p>
            <a:r>
              <a:rPr lang="en-GB" dirty="0"/>
              <a:t>This checks the </a:t>
            </a:r>
            <a:r>
              <a:rPr lang="en-GB" b="1" dirty="0"/>
              <a:t>technical condition</a:t>
            </a:r>
            <a:r>
              <a:rPr lang="en-GB" dirty="0"/>
              <a:t> of WipeAlyser.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586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7616"/>
            <a:ext cx="2426872" cy="4284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4565E7-D7EF-423D-A7F2-0F8187BB2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Self-check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36C5FD-6727-4691-AF1B-F0976C284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BDA9B1-E13E-459C-A96C-454E966E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6070C-DA38-4CEE-8B32-E90836CC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3A76354-FF48-486C-9299-372911EFC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5701B0C-129E-440F-9A19-7F5F3F3933D2}"/>
              </a:ext>
            </a:extLst>
          </p:cNvPr>
          <p:cNvCxnSpPr>
            <a:cxnSpLocks/>
          </p:cNvCxnSpPr>
          <p:nvPr/>
        </p:nvCxnSpPr>
        <p:spPr>
          <a:xfrm flipH="1">
            <a:off x="2833346" y="2083049"/>
            <a:ext cx="864095" cy="7920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65CD5B5-CA13-4CB1-932C-5F92111DB3A0}"/>
              </a:ext>
            </a:extLst>
          </p:cNvPr>
          <p:cNvCxnSpPr>
            <a:cxnSpLocks/>
          </p:cNvCxnSpPr>
          <p:nvPr/>
        </p:nvCxnSpPr>
        <p:spPr>
          <a:xfrm flipH="1">
            <a:off x="2864770" y="2482155"/>
            <a:ext cx="864094" cy="59620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A836E1B-9534-4287-B6A1-731EE22BC6B0}"/>
              </a:ext>
            </a:extLst>
          </p:cNvPr>
          <p:cNvCxnSpPr>
            <a:cxnSpLocks/>
          </p:cNvCxnSpPr>
          <p:nvPr/>
        </p:nvCxnSpPr>
        <p:spPr>
          <a:xfrm flipH="1">
            <a:off x="2862291" y="2914092"/>
            <a:ext cx="891725" cy="37078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0C05DDCD-48ED-4ECD-8B4D-A2B69C4A961E}"/>
              </a:ext>
            </a:extLst>
          </p:cNvPr>
          <p:cNvCxnSpPr>
            <a:cxnSpLocks/>
          </p:cNvCxnSpPr>
          <p:nvPr/>
        </p:nvCxnSpPr>
        <p:spPr>
          <a:xfrm flipH="1" flipV="1">
            <a:off x="2862292" y="3654736"/>
            <a:ext cx="891724" cy="1249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8CA6F279-9994-4564-9ECE-702682FB082D}"/>
              </a:ext>
            </a:extLst>
          </p:cNvPr>
          <p:cNvCxnSpPr>
            <a:cxnSpLocks/>
          </p:cNvCxnSpPr>
          <p:nvPr/>
        </p:nvCxnSpPr>
        <p:spPr>
          <a:xfrm flipH="1">
            <a:off x="2862292" y="3423215"/>
            <a:ext cx="866572" cy="250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A1D89F8-5AD3-4CB7-BA10-CD3D959472A2}"/>
              </a:ext>
            </a:extLst>
          </p:cNvPr>
          <p:cNvCxnSpPr>
            <a:cxnSpLocks/>
          </p:cNvCxnSpPr>
          <p:nvPr/>
        </p:nvCxnSpPr>
        <p:spPr>
          <a:xfrm flipH="1" flipV="1">
            <a:off x="2862292" y="3812795"/>
            <a:ext cx="866572" cy="33628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34CCD65-6344-4130-96F8-E6D2719EF8C6}"/>
              </a:ext>
            </a:extLst>
          </p:cNvPr>
          <p:cNvCxnSpPr>
            <a:cxnSpLocks/>
          </p:cNvCxnSpPr>
          <p:nvPr/>
        </p:nvCxnSpPr>
        <p:spPr>
          <a:xfrm flipH="1" flipV="1">
            <a:off x="2833346" y="4014093"/>
            <a:ext cx="823510" cy="58832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A2442387-1BA4-4165-9A2D-A3A1E018F8EC}"/>
              </a:ext>
            </a:extLst>
          </p:cNvPr>
          <p:cNvSpPr txBox="1"/>
          <p:nvPr/>
        </p:nvSpPr>
        <p:spPr>
          <a:xfrm>
            <a:off x="3872880" y="1770516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Battery sufficiently charged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E3DB514-9F7D-420C-85E6-8DD3544AA6D7}"/>
              </a:ext>
            </a:extLst>
          </p:cNvPr>
          <p:cNvSpPr txBox="1"/>
          <p:nvPr/>
        </p:nvSpPr>
        <p:spPr>
          <a:xfrm>
            <a:off x="3872880" y="2252560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Sensors operational (e.g. level sensor)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8FCD34A-1E71-4D57-AEC1-E0AE1B790F55}"/>
              </a:ext>
            </a:extLst>
          </p:cNvPr>
          <p:cNvSpPr txBox="1"/>
          <p:nvPr/>
        </p:nvSpPr>
        <p:spPr>
          <a:xfrm>
            <a:off x="3872880" y="2705900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Interfaces operational (e.g. USB)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B7A9AE4-AA97-42AF-BF56-4044DA36C1CF}"/>
              </a:ext>
            </a:extLst>
          </p:cNvPr>
          <p:cNvSpPr txBox="1"/>
          <p:nvPr/>
        </p:nvSpPr>
        <p:spPr>
          <a:xfrm>
            <a:off x="3872880" y="3172641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GPS signal received (outdoors only)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5A4FA9B-FBC4-4D05-A974-611D2C9F0107}"/>
              </a:ext>
            </a:extLst>
          </p:cNvPr>
          <p:cNvSpPr txBox="1"/>
          <p:nvPr/>
        </p:nvSpPr>
        <p:spPr>
          <a:xfrm>
            <a:off x="3872880" y="3640333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Temperature within allowed measuring range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23C0341-CCED-415F-937C-CAFC3AE78D16}"/>
              </a:ext>
            </a:extLst>
          </p:cNvPr>
          <p:cNvSpPr txBox="1"/>
          <p:nvPr/>
        </p:nvSpPr>
        <p:spPr>
          <a:xfrm>
            <a:off x="3872880" y="4092722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Time/date set and plausible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05F319C-E807-45A5-AD97-87A0FA025CC6}"/>
              </a:ext>
            </a:extLst>
          </p:cNvPr>
          <p:cNvSpPr txBox="1"/>
          <p:nvPr/>
        </p:nvSpPr>
        <p:spPr>
          <a:xfrm>
            <a:off x="3872880" y="4574766"/>
            <a:ext cx="5537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No QC tests or service due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97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WipeAlyser Training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Part 1: General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160DC9F-6B8A-442C-8AEF-5DAC18CAC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885">
            <a:off x="10433" y="1825792"/>
            <a:ext cx="6696744" cy="44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92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21615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65" y="1421615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FDA333-77C7-440A-A2B2-86C30B85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Self-check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27449-DCE3-49B5-8404-B65824D8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00F6EC-964D-427A-B9C1-C670D10F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1BB451-DD51-4CD7-AFD2-F15E6A6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2CA3F6F-B1EF-4C46-BCF3-594115166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2F4566-8478-4E85-A56C-88EC8274CF5C}"/>
              </a:ext>
            </a:extLst>
          </p:cNvPr>
          <p:cNvSpPr txBox="1"/>
          <p:nvPr/>
        </p:nvSpPr>
        <p:spPr>
          <a:xfrm>
            <a:off x="6249144" y="1610347"/>
            <a:ext cx="273630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Notification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(yellow) means that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still possible.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Error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(red) means that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action is required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the device is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ready for measurement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166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00" y="1424671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24671"/>
            <a:ext cx="2447266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FDA333-77C7-440A-A2B2-86C30B85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en-GB"/>
              <a:t>Service info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C727449-DCE3-49B5-8404-B65824D8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791293" cy="365125"/>
          </a:xfrm>
        </p:spPr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C100F6EC-964D-427A-B9C1-C670D10F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601" y="6356351"/>
            <a:ext cx="7404823" cy="365125"/>
          </a:xfrm>
        </p:spPr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B1BB451-DD51-4CD7-AFD2-F15E6A6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1432" y="6356351"/>
            <a:ext cx="56926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2CA3F6F-B1EF-4C46-BCF3-594115166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2F4566-8478-4E85-A56C-88EC8274CF5C}"/>
              </a:ext>
            </a:extLst>
          </p:cNvPr>
          <p:cNvSpPr txBox="1"/>
          <p:nvPr/>
        </p:nvSpPr>
        <p:spPr>
          <a:xfrm>
            <a:off x="6249144" y="1610347"/>
            <a:ext cx="2952328" cy="331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can check the date of the most recent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QC test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most recent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under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 Info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a QC test or maintenance is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the appropriate notification is highlighted in red.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firmware version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specified below this.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AC5119E-8815-4998-9C9C-DC660E93A5F0}"/>
              </a:ext>
            </a:extLst>
          </p:cNvPr>
          <p:cNvSpPr/>
          <p:nvPr/>
        </p:nvSpPr>
        <p:spPr>
          <a:xfrm>
            <a:off x="471538" y="5163519"/>
            <a:ext cx="1385117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354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26" y="1415286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15286"/>
            <a:ext cx="2447266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3FDA333-77C7-440A-A2B2-86C30B85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en-GB"/>
              <a:t>Service info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C727449-DCE3-49B5-8404-B65824D8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791293" cy="365125"/>
          </a:xfrm>
        </p:spPr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C100F6EC-964D-427A-B9C1-C670D10F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601" y="6356351"/>
            <a:ext cx="7404823" cy="365125"/>
          </a:xfrm>
        </p:spPr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B1BB451-DD51-4CD7-AFD2-F15E6A6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1432" y="6356351"/>
            <a:ext cx="56926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62CA3F6F-B1EF-4C46-BCF3-594115166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2F4566-8478-4E85-A56C-88EC8274CF5C}"/>
              </a:ext>
            </a:extLst>
          </p:cNvPr>
          <p:cNvSpPr txBox="1"/>
          <p:nvPr/>
        </p:nvSpPr>
        <p:spPr>
          <a:xfrm>
            <a:off x="6249144" y="1610347"/>
            <a:ext cx="2952328" cy="302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the device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first time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the intervals are inactive and need to be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activated once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user is prompted to do this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automatically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after the device has been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switched on for the first time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AC5119E-8815-4998-9C9C-DC660E93A5F0}"/>
              </a:ext>
            </a:extLst>
          </p:cNvPr>
          <p:cNvSpPr/>
          <p:nvPr/>
        </p:nvSpPr>
        <p:spPr>
          <a:xfrm>
            <a:off x="471538" y="5163519"/>
            <a:ext cx="1385117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9857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25733-21BD-4590-A5F8-AD547678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prepare for a measurement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FBEEDD-9E01-43CC-8E41-D4C19651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7928B0-02AB-448C-91D9-9DEAB718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C9B8E1-73D8-4D7E-BB8E-E088D10D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98F5DE4-5139-46B3-BD86-2E435765AB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853229-CAEC-495B-9993-25C6D1430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89" cy="4283224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12" y="1458384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28A98DB-C87C-478B-86BB-66286254CD53}"/>
              </a:ext>
            </a:extLst>
          </p:cNvPr>
          <p:cNvSpPr txBox="1"/>
          <p:nvPr/>
        </p:nvSpPr>
        <p:spPr>
          <a:xfrm>
            <a:off x="6249144" y="1610347"/>
            <a:ext cx="3240360" cy="129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DrugWipe type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selected manually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by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scanning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barcode on the tubular bag.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204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24892-3B25-4B60-A0AD-BF71D308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2 readout methods after sample collection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038484-8504-494C-9D0C-31AFA4C2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331913-D138-460B-8E91-3E39D608D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D265BC-8F24-458F-BE34-2A82952B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FBAD4F9-A983-42AF-89B1-52083A7A33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82430C-1059-430F-BFB0-F6380B6172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35" y="1196752"/>
            <a:ext cx="2180165" cy="158417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9328D5B-3385-46D5-97D0-2FD83F287C2D}"/>
              </a:ext>
            </a:extLst>
          </p:cNvPr>
          <p:cNvSpPr txBox="1"/>
          <p:nvPr/>
        </p:nvSpPr>
        <p:spPr>
          <a:xfrm>
            <a:off x="5067012" y="134076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Sample collection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according to DrugWipe instructions for use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944BCD0E-BCCF-4E5A-B20D-6A1CC509F002}"/>
              </a:ext>
            </a:extLst>
          </p:cNvPr>
          <p:cNvCxnSpPr>
            <a:cxnSpLocks/>
          </p:cNvCxnSpPr>
          <p:nvPr/>
        </p:nvCxnSpPr>
        <p:spPr>
          <a:xfrm flipH="1">
            <a:off x="2504728" y="2917033"/>
            <a:ext cx="576064" cy="87200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0BAA1D5F-B277-4FC5-97E7-4259AFB3D7DF}"/>
              </a:ext>
            </a:extLst>
          </p:cNvPr>
          <p:cNvCxnSpPr>
            <a:cxnSpLocks/>
          </p:cNvCxnSpPr>
          <p:nvPr/>
        </p:nvCxnSpPr>
        <p:spPr>
          <a:xfrm>
            <a:off x="4573561" y="2917033"/>
            <a:ext cx="637744" cy="872007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16697C16-8253-4C86-977E-87B7340E9C4F}"/>
              </a:ext>
            </a:extLst>
          </p:cNvPr>
          <p:cNvSpPr txBox="1"/>
          <p:nvPr/>
        </p:nvSpPr>
        <p:spPr>
          <a:xfrm>
            <a:off x="932588" y="3925145"/>
            <a:ext cx="243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test is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initiated in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automatically read after 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time.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FA00EA-E06B-4BA3-A8BB-0D63B484E236}"/>
              </a:ext>
            </a:extLst>
          </p:cNvPr>
          <p:cNvSpPr txBox="1"/>
          <p:nvPr/>
        </p:nvSpPr>
        <p:spPr>
          <a:xfrm>
            <a:off x="4573561" y="3925145"/>
            <a:ext cx="3043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test is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initiated outside WipeAlyser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the time is taken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manually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then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WipeAlyser.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17686EC-EB8D-4D15-9DDF-ABAF436F2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561" y="5373216"/>
            <a:ext cx="657143" cy="35238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F57ECFE-AC95-4232-9EAA-37DE17D85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22" y="5352304"/>
            <a:ext cx="600000" cy="38095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707F772-0E8B-478F-BB34-3066A6C1B800}"/>
              </a:ext>
            </a:extLst>
          </p:cNvPr>
          <p:cNvSpPr txBox="1"/>
          <p:nvPr/>
        </p:nvSpPr>
        <p:spPr>
          <a:xfrm>
            <a:off x="1146817" y="5363924"/>
            <a:ext cx="2366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Timer enabled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C5CE332-63A6-4BC4-9663-2536700735D3}"/>
              </a:ext>
            </a:extLst>
          </p:cNvPr>
          <p:cNvSpPr txBox="1"/>
          <p:nvPr/>
        </p:nvSpPr>
        <p:spPr>
          <a:xfrm>
            <a:off x="5313040" y="53732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Timer disabled</a:t>
            </a:r>
          </a:p>
        </p:txBody>
      </p:sp>
    </p:spTree>
    <p:extLst>
      <p:ext uri="{BB962C8B-B14F-4D97-AF65-F5344CB8AC3E}">
        <p14:creationId xmlns:p14="http://schemas.microsoft.com/office/powerpoint/2010/main" val="2588711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F87C9-94A3-4933-B4FE-E8218264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perform the analysis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76ACDE-55D3-49BE-BB94-2D78C368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78061A-A39C-4329-B0A2-7489DA6E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B215E0-FC95-41BB-9B4C-BDD93099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7D1919B-AF8E-406E-821A-1CEC2022E3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968853-8407-4546-9D72-14BC85895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816" y="1268413"/>
            <a:ext cx="5904656" cy="4857750"/>
          </a:xfrm>
        </p:spPr>
        <p:txBody>
          <a:bodyPr>
            <a:noAutofit/>
          </a:bodyPr>
          <a:lstStyle/>
          <a:p>
            <a:r>
              <a:rPr lang="en-GB" dirty="0"/>
              <a:t>While the test develops, place the device on a </a:t>
            </a:r>
            <a:r>
              <a:rPr lang="en-GB" b="1" dirty="0"/>
              <a:t>level surface</a:t>
            </a:r>
            <a:r>
              <a:rPr lang="en-GB" dirty="0"/>
              <a:t> or hold it </a:t>
            </a:r>
            <a:r>
              <a:rPr lang="en-GB" b="1" dirty="0"/>
              <a:t>horizontally</a:t>
            </a:r>
            <a:r>
              <a:rPr lang="en-GB" dirty="0"/>
              <a:t> and </a:t>
            </a:r>
            <a:r>
              <a:rPr lang="en-GB" b="1" dirty="0"/>
              <a:t>do not tilt</a:t>
            </a:r>
            <a:r>
              <a:rPr lang="en-GB" dirty="0"/>
              <a:t>.</a:t>
            </a:r>
          </a:p>
          <a:p>
            <a:r>
              <a:rPr lang="en-GB" dirty="0"/>
              <a:t>Prolonged or excessive tilting (&gt;30°) will </a:t>
            </a:r>
            <a:r>
              <a:rPr lang="en-GB" b="1" dirty="0"/>
              <a:t>abort</a:t>
            </a:r>
            <a:r>
              <a:rPr lang="en-GB" dirty="0"/>
              <a:t> the measurement.</a:t>
            </a:r>
          </a:p>
          <a:p>
            <a:r>
              <a:rPr lang="en-GB" dirty="0"/>
              <a:t>If the device detects a </a:t>
            </a:r>
            <a:r>
              <a:rPr lang="en-GB" b="1" dirty="0"/>
              <a:t>tilt</a:t>
            </a:r>
            <a:r>
              <a:rPr lang="en-GB" dirty="0"/>
              <a:t>, the user is </a:t>
            </a:r>
            <a:r>
              <a:rPr lang="en-GB" b="1" dirty="0"/>
              <a:t>alerted</a:t>
            </a:r>
            <a:r>
              <a:rPr lang="en-GB" dirty="0"/>
              <a:t> by </a:t>
            </a:r>
            <a:br>
              <a:rPr lang="en-GB" dirty="0"/>
            </a:br>
            <a:r>
              <a:rPr lang="en-GB" dirty="0"/>
              <a:t>the </a:t>
            </a:r>
            <a:r>
              <a:rPr lang="en-GB" b="1" dirty="0"/>
              <a:t>water level symbol</a:t>
            </a:r>
            <a:r>
              <a:rPr lang="en-GB" dirty="0"/>
              <a:t> (and possibly an acoustic signal):</a:t>
            </a:r>
          </a:p>
          <a:p>
            <a:r>
              <a:rPr lang="en-GB" b="1" dirty="0"/>
              <a:t>Do not move</a:t>
            </a:r>
            <a:r>
              <a:rPr lang="en-GB" dirty="0"/>
              <a:t> or </a:t>
            </a:r>
            <a:r>
              <a:rPr lang="en-GB" b="1" dirty="0"/>
              <a:t>withdraw</a:t>
            </a:r>
            <a:r>
              <a:rPr lang="en-GB" dirty="0"/>
              <a:t> the </a:t>
            </a:r>
            <a:r>
              <a:rPr lang="en-GB" b="1" dirty="0" err="1"/>
              <a:t>DrugWipe</a:t>
            </a:r>
            <a:r>
              <a:rPr lang="en-GB" dirty="0"/>
              <a:t> during the measurement.</a:t>
            </a:r>
          </a:p>
          <a:p>
            <a:r>
              <a:rPr lang="en-GB" dirty="0"/>
              <a:t>Make sure that the </a:t>
            </a:r>
            <a:r>
              <a:rPr lang="en-GB" dirty="0" err="1"/>
              <a:t>DrugWipe</a:t>
            </a:r>
            <a:r>
              <a:rPr lang="en-GB" dirty="0"/>
              <a:t> is inserted </a:t>
            </a:r>
            <a:r>
              <a:rPr lang="en-GB" b="1" dirty="0"/>
              <a:t>all the way</a:t>
            </a:r>
            <a:r>
              <a:rPr lang="en-GB" dirty="0"/>
              <a:t> (otherwise, level sensor will prevent measurement).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FA92DE9-E400-415A-B979-F57798F07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952" y="4005064"/>
            <a:ext cx="495238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66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926D3-AFD7-4BD2-82B7-28754F5D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 display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E3222B-0AB7-49F7-B5D5-94499F1CA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48" y="1268413"/>
            <a:ext cx="5544616" cy="4857750"/>
          </a:xfrm>
        </p:spPr>
        <p:txBody>
          <a:bodyPr/>
          <a:lstStyle/>
          <a:p>
            <a:r>
              <a:rPr lang="en-GB" dirty="0"/>
              <a:t>The test result on the left is </a:t>
            </a:r>
            <a:r>
              <a:rPr lang="en-GB" b="1" dirty="0"/>
              <a:t>positive</a:t>
            </a:r>
            <a:r>
              <a:rPr lang="en-GB" dirty="0"/>
              <a:t> for amphetamines/methamphetamine and opiates and </a:t>
            </a:r>
            <a:r>
              <a:rPr lang="en-GB" b="1" dirty="0"/>
              <a:t>negative</a:t>
            </a:r>
            <a:r>
              <a:rPr lang="en-GB" dirty="0"/>
              <a:t> for cannabis and cocaine.</a:t>
            </a:r>
          </a:p>
          <a:p>
            <a:r>
              <a:rPr lang="en-GB" dirty="0"/>
              <a:t>The </a:t>
            </a:r>
            <a:r>
              <a:rPr lang="en-GB" b="1" dirty="0"/>
              <a:t>View image</a:t>
            </a:r>
            <a:r>
              <a:rPr lang="en-GB" dirty="0"/>
              <a:t> button lets you enable a </a:t>
            </a:r>
            <a:r>
              <a:rPr lang="en-GB" b="1" dirty="0"/>
              <a:t>schematic</a:t>
            </a:r>
            <a:r>
              <a:rPr lang="en-GB" dirty="0"/>
              <a:t> view of the lines on the </a:t>
            </a:r>
            <a:r>
              <a:rPr lang="en-GB" dirty="0" err="1"/>
              <a:t>DrugWipe</a:t>
            </a:r>
            <a:r>
              <a:rPr lang="en-GB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1E8BA-9E89-48D3-98BF-5AF40207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2C871D-8F0E-4A94-BE0E-7B75DF7D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0BEA-0936-431D-A156-4AAF223D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0CCA932-C0A4-4B25-B92A-655B7403C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CAD5430-CCBA-486D-BCFD-BEFE68D2A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137E0AC-20DB-4EFB-874E-05B4867075DB}"/>
              </a:ext>
            </a:extLst>
          </p:cNvPr>
          <p:cNvCxnSpPr>
            <a:cxnSpLocks/>
          </p:cNvCxnSpPr>
          <p:nvPr/>
        </p:nvCxnSpPr>
        <p:spPr>
          <a:xfrm flipH="1">
            <a:off x="2792760" y="4941168"/>
            <a:ext cx="7920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5DA8D8AB-1AC2-4DBE-AF4C-504599C3EA73}"/>
              </a:ext>
            </a:extLst>
          </p:cNvPr>
          <p:cNvCxnSpPr>
            <a:cxnSpLocks/>
          </p:cNvCxnSpPr>
          <p:nvPr/>
        </p:nvCxnSpPr>
        <p:spPr>
          <a:xfrm flipH="1" flipV="1">
            <a:off x="2216696" y="4581129"/>
            <a:ext cx="1368152" cy="21602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66D41D24-A51F-4DA3-8E6B-9F7B26C92ADA}"/>
              </a:ext>
            </a:extLst>
          </p:cNvPr>
          <p:cNvSpPr txBox="1"/>
          <p:nvPr/>
        </p:nvSpPr>
        <p:spPr>
          <a:xfrm>
            <a:off x="3675881" y="4562666"/>
            <a:ext cx="2376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(positive) </a:t>
            </a:r>
            <a:br>
              <a:rPr lang="en-GB" dirty="0"/>
            </a:br>
            <a:r>
              <a:rPr lang="en-GB" dirty="0"/>
              <a:t>test lines will flash</a:t>
            </a:r>
          </a:p>
        </p:txBody>
      </p:sp>
    </p:spTree>
    <p:extLst>
      <p:ext uri="{BB962C8B-B14F-4D97-AF65-F5344CB8AC3E}">
        <p14:creationId xmlns:p14="http://schemas.microsoft.com/office/powerpoint/2010/main" val="2671584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926D3-AFD7-4BD2-82B7-28754F5DC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 display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E3222B-0AB7-49F7-B5D5-94499F1CA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4848" y="1268413"/>
            <a:ext cx="5544616" cy="4857750"/>
          </a:xfrm>
        </p:spPr>
        <p:txBody>
          <a:bodyPr/>
          <a:lstStyle/>
          <a:p>
            <a:r>
              <a:rPr lang="en-GB" dirty="0"/>
              <a:t>If the </a:t>
            </a:r>
            <a:r>
              <a:rPr lang="en-GB" b="1" dirty="0"/>
              <a:t>result is invalid</a:t>
            </a:r>
            <a:r>
              <a:rPr lang="en-GB" dirty="0"/>
              <a:t>, the measurement must be repeated. </a:t>
            </a:r>
            <a:br>
              <a:rPr lang="en-GB" dirty="0"/>
            </a:br>
            <a:r>
              <a:rPr lang="en-GB" dirty="0"/>
              <a:t>One reason for invalid results could be excessive </a:t>
            </a:r>
            <a:r>
              <a:rPr lang="en-GB" b="1" dirty="0"/>
              <a:t>tilting</a:t>
            </a:r>
            <a:r>
              <a:rPr lang="en-GB" dirty="0"/>
              <a:t> of the device during the measurement.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1E8BA-9E89-48D3-98BF-5AF40207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2C871D-8F0E-4A94-BE0E-7B75DF7D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0BEA-0936-431D-A156-4AAF223DD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0CCA932-C0A4-4B25-B92A-655B7403C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7036216-A0F5-468A-A0B0-AB4C55831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8507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84" y="1440000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D2739D-3008-475A-812B-392F8283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Input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28D47D-7832-44EA-BCB6-E17727E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424863-CBF2-4D45-BAE2-983AFB259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5A81AD-0A66-42C3-97B1-5D11504D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7E8AEF-186C-4655-AB8A-9D417DFE5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1C9A606-6408-4EFD-B3DD-D061E9DE8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99" y="1440000"/>
            <a:ext cx="2448432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5776F4F-A64F-4951-AC3D-C47D57A21AD6}"/>
              </a:ext>
            </a:extLst>
          </p:cNvPr>
          <p:cNvSpPr txBox="1"/>
          <p:nvPr/>
        </p:nvSpPr>
        <p:spPr>
          <a:xfrm>
            <a:off x="5940000" y="1484784"/>
            <a:ext cx="3189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administrator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configures the fields as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mandatory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optional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use the scanner icon      	to activate the integrated scanner and enter a barcode.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C258972-B762-48B7-9B64-BCBC7CD712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321152" y="2639326"/>
            <a:ext cx="270733" cy="276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222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2739D-3008-475A-812B-392F8283A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Input – Summary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28D47D-7832-44EA-BCB6-E17727E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424863-CBF2-4D45-BAE2-983AFB259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5A81AD-0A66-42C3-97B1-5D11504D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67E8AEF-186C-4655-AB8A-9D417DFE5A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776F4F-A64F-4951-AC3D-C47D57A21AD6}"/>
              </a:ext>
            </a:extLst>
          </p:cNvPr>
          <p:cNvSpPr txBox="1"/>
          <p:nvPr/>
        </p:nvSpPr>
        <p:spPr>
          <a:xfrm>
            <a:off x="5940000" y="1484784"/>
            <a:ext cx="32614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summary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appears after data input.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test subject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can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sign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using the finger or stylus.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After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storing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the record, it can be output using the built-in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printer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The electronic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signature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is only stored in the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device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25CB041-2EBB-43BC-A390-9E947C641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5BC2549-FD60-4C0E-89D1-A57689066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1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817D7-B999-4A19-9CE5-6FDC58935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WipeAlyser Analyser System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9DB036-33EA-4435-9E89-5B6F6D1D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997F10-4FC8-4C51-835A-C742D9C9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67797C-3E42-40CE-9589-70AA2647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EB28C5D-F46A-4928-81CE-4E642929C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EB474-BB63-4C38-9FEC-A9EC0EBC0A61}"/>
              </a:ext>
            </a:extLst>
          </p:cNvPr>
          <p:cNvSpPr txBox="1"/>
          <p:nvPr/>
        </p:nvSpPr>
        <p:spPr>
          <a:xfrm>
            <a:off x="4304928" y="1687972"/>
            <a:ext cx="4392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WipeAlyser</a:t>
            </a:r>
            <a:r>
              <a:rPr lang="en-GB" dirty="0"/>
              <a:t> is an electronic </a:t>
            </a:r>
            <a:r>
              <a:rPr lang="en-GB" b="1" dirty="0"/>
              <a:t>analyser</a:t>
            </a:r>
            <a:r>
              <a:rPr lang="en-GB" dirty="0"/>
              <a:t>. 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en-GB" dirty="0"/>
              <a:t>It is used to </a:t>
            </a:r>
            <a:r>
              <a:rPr lang="en-GB" b="1" dirty="0"/>
              <a:t>objectively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evaluate</a:t>
            </a:r>
            <a:r>
              <a:rPr lang="en-GB" dirty="0"/>
              <a:t>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store</a:t>
            </a:r>
            <a:r>
              <a:rPr lang="en-GB" dirty="0"/>
              <a:t> and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document</a:t>
            </a:r>
            <a:r>
              <a:rPr lang="en-GB" dirty="0"/>
              <a:t> </a:t>
            </a:r>
          </a:p>
          <a:p>
            <a:pPr>
              <a:lnSpc>
                <a:spcPct val="150000"/>
              </a:lnSpc>
            </a:pPr>
            <a:r>
              <a:rPr lang="en-GB" b="1" dirty="0"/>
              <a:t>rapid drug screening test</a:t>
            </a:r>
            <a:r>
              <a:rPr lang="en-GB" dirty="0"/>
              <a:t> results </a:t>
            </a:r>
            <a:br>
              <a:rPr lang="en-GB" dirty="0"/>
            </a:br>
            <a:r>
              <a:rPr lang="en-GB" dirty="0"/>
              <a:t>by </a:t>
            </a:r>
            <a:r>
              <a:rPr lang="en-GB" b="1" dirty="0"/>
              <a:t>mobile</a:t>
            </a:r>
            <a:r>
              <a:rPr lang="en-GB" dirty="0"/>
              <a:t> users.</a:t>
            </a: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577B93F7-D4C5-474C-964F-DC7A8E08D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229689"/>
            <a:ext cx="3490779" cy="48577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8148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B58B7-F119-4323-8F9F-CFBCB15A2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Printing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807CB7-C6AB-4A16-89B4-24D08F35D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24" y="1268413"/>
            <a:ext cx="6041876" cy="4857750"/>
          </a:xfrm>
        </p:spPr>
        <p:txBody>
          <a:bodyPr/>
          <a:lstStyle/>
          <a:p>
            <a:r>
              <a:rPr lang="en-GB"/>
              <a:t>The </a:t>
            </a:r>
            <a:r>
              <a:rPr lang="en-GB" b="1"/>
              <a:t>printout</a:t>
            </a:r>
            <a:r>
              <a:rPr lang="en-GB"/>
              <a:t> contains all the </a:t>
            </a:r>
            <a:r>
              <a:rPr lang="en-GB" b="1"/>
              <a:t>data fields</a:t>
            </a:r>
            <a:r>
              <a:rPr lang="en-GB"/>
              <a:t> that were filled out (except for the test subject’s signature).</a:t>
            </a:r>
          </a:p>
          <a:p>
            <a:r>
              <a:rPr lang="en-GB"/>
              <a:t>It also shows all the </a:t>
            </a:r>
            <a:r>
              <a:rPr lang="en-GB" b="1"/>
              <a:t>device</a:t>
            </a:r>
            <a:r>
              <a:rPr lang="en-GB"/>
              <a:t> and </a:t>
            </a:r>
            <a:r>
              <a:rPr lang="en-GB" b="1"/>
              <a:t>test data</a:t>
            </a:r>
            <a:r>
              <a:rPr lang="en-GB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76D8F8-E874-4D26-B4FF-74ABD4DC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2FC82B-8496-4548-AE81-2D8B3FCC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07D17B-4C95-472F-8745-159F7FDE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6CB50AF-64BE-4F75-9F01-6CC0B32DE9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608FD6-5543-4B60-A85D-8A04DEB6F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75" y="1134145"/>
            <a:ext cx="1559267" cy="5199629"/>
          </a:xfrm>
          <a:prstGeom prst="rect">
            <a:avLst/>
          </a:prstGeom>
          <a:ln w="6350"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885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66029-39D7-4315-8640-F27D4364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view stored results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4CE980-7A02-49F3-B07E-C77D612B8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835C58-09EC-4CBD-9CAB-D05680B1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5B1937-5BCE-4030-B179-EEA4C674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D74633B-B470-4C1E-904A-B9E4AAF2C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D3AA7B-8871-44E9-8A37-0EA80E6B6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811FB8-CAF2-4BB8-A82F-8D090600D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2B21E6-7E61-481B-A17C-4B939E022EBC}"/>
              </a:ext>
            </a:extLst>
          </p:cNvPr>
          <p:cNvSpPr txBox="1"/>
          <p:nvPr/>
        </p:nvSpPr>
        <p:spPr>
          <a:xfrm>
            <a:off x="5944516" y="1412776"/>
            <a:ext cx="3421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from the main menu to view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stored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records.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0548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3F62A9-624A-4FFD-8A5F-73DF4214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 display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DB5EB-BE4A-4618-89F8-DED9DEECF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840" y="1268413"/>
            <a:ext cx="5112568" cy="4857750"/>
          </a:xfrm>
        </p:spPr>
        <p:txBody>
          <a:bodyPr/>
          <a:lstStyle/>
          <a:p>
            <a:r>
              <a:rPr lang="en-GB" b="1" dirty="0"/>
              <a:t>Details</a:t>
            </a:r>
            <a:r>
              <a:rPr lang="en-GB" dirty="0"/>
              <a:t> lets you view all the </a:t>
            </a:r>
            <a:r>
              <a:rPr lang="en-GB" b="1" dirty="0"/>
              <a:t>stored data</a:t>
            </a:r>
            <a:r>
              <a:rPr lang="en-GB" dirty="0"/>
              <a:t>.</a:t>
            </a:r>
          </a:p>
          <a:p>
            <a:r>
              <a:rPr lang="en-GB" b="1" dirty="0"/>
              <a:t>Display image</a:t>
            </a:r>
            <a:r>
              <a:rPr lang="en-GB" dirty="0"/>
              <a:t> lets you view a </a:t>
            </a:r>
            <a:r>
              <a:rPr lang="en-GB" b="1" dirty="0"/>
              <a:t>screenshot</a:t>
            </a:r>
            <a:r>
              <a:rPr lang="en-GB" dirty="0"/>
              <a:t> of the </a:t>
            </a:r>
            <a:r>
              <a:rPr lang="en-GB" b="1" dirty="0" err="1"/>
              <a:t>DrugWipe</a:t>
            </a:r>
            <a:r>
              <a:rPr lang="en-GB" b="1" dirty="0"/>
              <a:t> read out window</a:t>
            </a:r>
            <a:r>
              <a:rPr lang="en-GB" dirty="0"/>
              <a:t> and the electronic </a:t>
            </a:r>
            <a:r>
              <a:rPr lang="en-GB" b="1" dirty="0"/>
              <a:t>signature</a:t>
            </a:r>
            <a:r>
              <a:rPr lang="en-GB" dirty="0"/>
              <a:t>.</a:t>
            </a:r>
          </a:p>
          <a:p>
            <a:r>
              <a:rPr lang="en-GB" b="1" dirty="0"/>
              <a:t>Edit</a:t>
            </a:r>
            <a:r>
              <a:rPr lang="en-GB" dirty="0"/>
              <a:t> lets you retroactively </a:t>
            </a:r>
            <a:r>
              <a:rPr lang="en-GB" b="1" dirty="0"/>
              <a:t>modify</a:t>
            </a:r>
            <a:r>
              <a:rPr lang="en-GB" dirty="0"/>
              <a:t> the entries in the record.</a:t>
            </a:r>
            <a:br>
              <a:rPr lang="en-GB" dirty="0"/>
            </a:br>
            <a:r>
              <a:rPr lang="en-GB" dirty="0"/>
              <a:t>(Note: The Edit function may require administrator rights.)</a:t>
            </a:r>
          </a:p>
          <a:p>
            <a:r>
              <a:rPr lang="en-GB" dirty="0"/>
              <a:t>The </a:t>
            </a:r>
            <a:r>
              <a:rPr lang="en-GB" b="1" dirty="0"/>
              <a:t>result itself</a:t>
            </a:r>
            <a:r>
              <a:rPr lang="en-GB" dirty="0"/>
              <a:t> is </a:t>
            </a:r>
            <a:r>
              <a:rPr lang="en-GB" b="1" dirty="0"/>
              <a:t>not</a:t>
            </a:r>
            <a:r>
              <a:rPr lang="en-GB" dirty="0"/>
              <a:t> editable.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19DEE3-1170-412D-9A23-397F1CC10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A136D-4B4D-4713-A600-91CF696D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1E2B2F-54D5-4E2E-ACE7-4E73345B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14D0DBC-BD25-497F-8AF1-562B0CD01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4E31A8-1E5F-43A4-8888-2EC7F54207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74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11BFE-1B3C-42AD-A470-AC2C78C7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 &amp; service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BB0B1-A05E-418B-9CF5-AA6F054E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888" y="1268413"/>
            <a:ext cx="5256584" cy="4857750"/>
          </a:xfrm>
        </p:spPr>
        <p:txBody>
          <a:bodyPr/>
          <a:lstStyle/>
          <a:p>
            <a:r>
              <a:rPr lang="en-GB" dirty="0" err="1"/>
              <a:t>WipeAlyser</a:t>
            </a:r>
            <a:r>
              <a:rPr lang="en-GB" dirty="0"/>
              <a:t> must be </a:t>
            </a:r>
            <a:r>
              <a:rPr lang="en-GB" b="1" dirty="0"/>
              <a:t>serviced</a:t>
            </a:r>
            <a:r>
              <a:rPr lang="en-GB" dirty="0"/>
              <a:t> and possibly </a:t>
            </a:r>
            <a:r>
              <a:rPr lang="en-GB" b="1" dirty="0"/>
              <a:t>calibrated</a:t>
            </a:r>
            <a:r>
              <a:rPr lang="en-GB" dirty="0"/>
              <a:t> every </a:t>
            </a:r>
            <a:r>
              <a:rPr lang="en-GB" b="1" dirty="0"/>
              <a:t>two years</a:t>
            </a:r>
            <a:r>
              <a:rPr lang="en-GB" dirty="0"/>
              <a:t>.</a:t>
            </a:r>
          </a:p>
          <a:p>
            <a:r>
              <a:rPr lang="en-GB" dirty="0"/>
              <a:t>If the device is due for service, a </a:t>
            </a:r>
            <a:r>
              <a:rPr lang="en-GB" b="1" dirty="0"/>
              <a:t>warning</a:t>
            </a:r>
            <a:r>
              <a:rPr lang="en-GB" dirty="0"/>
              <a:t> appears during start-up.</a:t>
            </a:r>
          </a:p>
          <a:p>
            <a:r>
              <a:rPr lang="en-GB" dirty="0"/>
              <a:t>Servicing and calibration tasks are performed by the </a:t>
            </a:r>
            <a:r>
              <a:rPr lang="en-GB" b="1" dirty="0"/>
              <a:t>manufacturer</a:t>
            </a:r>
            <a:r>
              <a:rPr lang="en-GB" dirty="0"/>
              <a:t>.</a:t>
            </a:r>
          </a:p>
          <a:p>
            <a:r>
              <a:rPr lang="en-GB" dirty="0"/>
              <a:t>Please </a:t>
            </a:r>
            <a:r>
              <a:rPr lang="en-GB" b="1" dirty="0"/>
              <a:t>contact</a:t>
            </a:r>
            <a:r>
              <a:rPr lang="en-GB" dirty="0"/>
              <a:t> your </a:t>
            </a:r>
            <a:r>
              <a:rPr lang="en-GB" b="1" dirty="0"/>
              <a:t>service partner</a:t>
            </a:r>
            <a:r>
              <a:rPr lang="en-GB" dirty="0"/>
              <a:t>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54745B-10B2-4285-A95C-99490EFE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C4AB04-9B8B-4D7F-B49F-15FE7A823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09DB7E-5288-41CA-9E92-93992208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22F35E6-BFA6-4BC2-9589-97528E2771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A1010DA-11F8-423E-8873-8C0B79CDC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132">
            <a:off x="189191" y="1908592"/>
            <a:ext cx="3167614" cy="32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71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B25AC-0A14-42B7-BC62-C35561E8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QC test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F84FAD-B7FA-47D7-974F-07D34C0F3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QC test interval</a:t>
            </a:r>
            <a:r>
              <a:rPr lang="en-GB" dirty="0"/>
              <a:t> is configured by the </a:t>
            </a:r>
            <a:r>
              <a:rPr lang="en-GB" b="1" dirty="0"/>
              <a:t>administrator</a:t>
            </a:r>
            <a:r>
              <a:rPr lang="en-GB" dirty="0"/>
              <a:t>.</a:t>
            </a:r>
          </a:p>
          <a:p>
            <a:r>
              <a:rPr lang="en-GB" dirty="0"/>
              <a:t>Insert the QC test cartridges one by one and </a:t>
            </a:r>
            <a:r>
              <a:rPr lang="en-GB" b="1" dirty="0"/>
              <a:t>confirm</a:t>
            </a:r>
            <a:r>
              <a:rPr lang="en-GB" dirty="0"/>
              <a:t> by selecting </a:t>
            </a:r>
            <a:r>
              <a:rPr lang="en-GB" b="1" dirty="0"/>
              <a:t>Test 1</a:t>
            </a:r>
            <a:r>
              <a:rPr lang="en-GB" dirty="0"/>
              <a:t> or </a:t>
            </a:r>
            <a:r>
              <a:rPr lang="en-GB" b="1" dirty="0"/>
              <a:t>Test 2</a:t>
            </a:r>
            <a:r>
              <a:rPr lang="en-GB" dirty="0"/>
              <a:t>.</a:t>
            </a:r>
          </a:p>
          <a:p>
            <a:r>
              <a:rPr lang="en-GB" dirty="0"/>
              <a:t>In case of </a:t>
            </a:r>
            <a:r>
              <a:rPr lang="en-GB" b="1" dirty="0"/>
              <a:t>abnormalities</a:t>
            </a:r>
            <a:r>
              <a:rPr lang="en-GB" dirty="0"/>
              <a:t> or </a:t>
            </a:r>
            <a:r>
              <a:rPr lang="en-GB" b="1" dirty="0"/>
              <a:t>implausible</a:t>
            </a:r>
            <a:r>
              <a:rPr lang="en-GB" dirty="0"/>
              <a:t> measurement results, we recommend running an </a:t>
            </a:r>
            <a:r>
              <a:rPr lang="en-GB" b="1" dirty="0"/>
              <a:t>unscheduled</a:t>
            </a:r>
            <a:r>
              <a:rPr lang="en-GB" dirty="0"/>
              <a:t> QC test.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A1CC33-286D-4B19-A88B-B88873C3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A1BD61-44BC-44E2-9C4E-3C89054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F4CA69-258E-4674-B401-EB64F17C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8C45C7-BD49-4439-B086-0E0487B20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EE88AA-C783-4EF4-92FA-11BB0B68E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3" y="1440000"/>
            <a:ext cx="244843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21BF25-060C-435F-B85D-649BF5E37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63" y="1440000"/>
            <a:ext cx="244843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95999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AC24E9-604D-4E9C-A4D2-145B5B5F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QC test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CE3CE4-9E3D-4FFA-BBEC-32ABF0630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096" y="1268413"/>
            <a:ext cx="3672408" cy="4857750"/>
          </a:xfrm>
        </p:spPr>
        <p:txBody>
          <a:bodyPr/>
          <a:lstStyle/>
          <a:p>
            <a:r>
              <a:rPr lang="en-GB" dirty="0"/>
              <a:t>If the QC test is a </a:t>
            </a:r>
            <a:r>
              <a:rPr lang="en-GB" b="1" dirty="0"/>
              <a:t>pass</a:t>
            </a:r>
            <a:r>
              <a:rPr lang="en-GB" dirty="0"/>
              <a:t>, the test interval is automatically </a:t>
            </a:r>
            <a:r>
              <a:rPr lang="en-GB" b="1" dirty="0"/>
              <a:t>reset</a:t>
            </a:r>
            <a:r>
              <a:rPr lang="en-GB" dirty="0"/>
              <a:t>.</a:t>
            </a:r>
          </a:p>
          <a:p>
            <a:r>
              <a:rPr lang="en-GB" dirty="0"/>
              <a:t>In case of an </a:t>
            </a:r>
            <a:r>
              <a:rPr lang="en-GB" b="1" dirty="0"/>
              <a:t>error message</a:t>
            </a:r>
            <a:r>
              <a:rPr lang="en-GB" dirty="0"/>
              <a:t>, the QC test must be </a:t>
            </a:r>
            <a:r>
              <a:rPr lang="en-GB" b="1" dirty="0"/>
              <a:t>repeated</a:t>
            </a:r>
            <a:r>
              <a:rPr lang="en-GB" dirty="0"/>
              <a:t>.</a:t>
            </a:r>
          </a:p>
          <a:p>
            <a:r>
              <a:rPr lang="en-GB" dirty="0"/>
              <a:t>If the test is another fail, please contact your </a:t>
            </a:r>
            <a:r>
              <a:rPr lang="en-GB" b="1" dirty="0"/>
              <a:t>service partner</a:t>
            </a:r>
            <a:r>
              <a:rPr lang="en-GB" dirty="0"/>
              <a:t>. 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4AE976-39F3-47DE-8F9B-DEB4F31C2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5882EE-5217-470F-9D42-F5BE176B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032A6-06C5-4A22-91D7-DFD1B932B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8AF3677-84FE-4B39-8155-55D3BABF58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EDAA1F-D62A-460F-B054-7E7108FE4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48EA644-29F7-4989-9C95-E6757AEC9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0924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WipeAlyser Training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Part 3: Settings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365E3B-8273-4C4F-B518-DE7D3180C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76" y="2610247"/>
            <a:ext cx="4232920" cy="2789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899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67" y="1440000"/>
            <a:ext cx="2426865" cy="4284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0F5876-E170-4856-95A8-A66A59F1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Device info/check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70E413-FD6B-48E2-A217-77C97494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9D190D-4260-41AF-B421-1507B332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E0D4D2-D747-4395-9607-48FA9BDB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AA7FECC-EC06-4C43-A115-1630D4AF2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C9505B0-45E8-411D-A966-479C8E804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C661CC7-8F09-4137-8F63-DA23F505C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en-GB" b="1" dirty="0"/>
              <a:t>Device info/check</a:t>
            </a:r>
            <a:r>
              <a:rPr lang="en-GB" dirty="0"/>
              <a:t> lets you view </a:t>
            </a:r>
            <a:r>
              <a:rPr lang="en-GB" b="1" dirty="0"/>
              <a:t>device information</a:t>
            </a:r>
            <a:r>
              <a:rPr lang="en-GB" dirty="0"/>
              <a:t>.</a:t>
            </a:r>
          </a:p>
          <a:p>
            <a:r>
              <a:rPr lang="en-GB" dirty="0"/>
              <a:t>If Scan mandatory is activated, the barcode on the DrugWipe tubular bag must be scanned before each test in order to verify the test type, batch and </a:t>
            </a:r>
            <a:br>
              <a:rPr lang="en-GB" dirty="0"/>
            </a:br>
            <a:r>
              <a:rPr lang="en-GB" dirty="0"/>
              <a:t>shelf life.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B1FFF28-01C7-4471-9E3C-ABF7280B46C7}"/>
              </a:ext>
            </a:extLst>
          </p:cNvPr>
          <p:cNvSpPr/>
          <p:nvPr/>
        </p:nvSpPr>
        <p:spPr>
          <a:xfrm>
            <a:off x="344488" y="19168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22734D2-6384-4DE8-AA22-A07DFBC2A8FA}"/>
              </a:ext>
            </a:extLst>
          </p:cNvPr>
          <p:cNvSpPr/>
          <p:nvPr/>
        </p:nvSpPr>
        <p:spPr>
          <a:xfrm rot="21105103">
            <a:off x="8159822" y="5796587"/>
            <a:ext cx="136322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1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8871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510F5876-E170-4856-95A8-A66A59F1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en-GB"/>
              <a:t>Device info/check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BA70E413-FD6B-48E2-A217-77C97494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791293" cy="365125"/>
          </a:xfrm>
        </p:spPr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689D190D-4260-41AF-B421-1507B332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601" y="6356351"/>
            <a:ext cx="7404823" cy="365125"/>
          </a:xfrm>
        </p:spPr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EE0D4D2-D747-4395-9607-48FA9BDB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1432" y="6356351"/>
            <a:ext cx="56926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38</a:t>
            </a:fld>
            <a:endParaRPr lang="de-DE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FAA7FECC-EC06-4C43-A115-1630D4AF2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2C661CC7-8F09-4137-8F63-DA23F505C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en-GB" dirty="0"/>
              <a:t>In this menu it is possible to </a:t>
            </a:r>
            <a:r>
              <a:rPr lang="en-GB" b="1" dirty="0"/>
              <a:t>manually</a:t>
            </a:r>
            <a:r>
              <a:rPr lang="en-GB" dirty="0"/>
              <a:t> initiate a </a:t>
            </a:r>
            <a:r>
              <a:rPr lang="en-GB" b="1" dirty="0"/>
              <a:t>self-check</a:t>
            </a:r>
            <a:r>
              <a:rPr lang="en-GB" dirty="0"/>
              <a:t> or </a:t>
            </a:r>
            <a:r>
              <a:rPr lang="en-GB" b="1" dirty="0"/>
              <a:t>QC test</a:t>
            </a:r>
            <a:r>
              <a:rPr lang="en-GB" dirty="0"/>
              <a:t>.</a:t>
            </a:r>
          </a:p>
          <a:p>
            <a:r>
              <a:rPr lang="en-GB" b="1" dirty="0"/>
              <a:t>Export</a:t>
            </a:r>
            <a:r>
              <a:rPr lang="en-GB" dirty="0"/>
              <a:t> lets you </a:t>
            </a:r>
            <a:r>
              <a:rPr lang="en-GB" b="1" dirty="0"/>
              <a:t>print</a:t>
            </a:r>
            <a:r>
              <a:rPr lang="en-GB" dirty="0"/>
              <a:t> or save the device information to an </a:t>
            </a:r>
            <a:r>
              <a:rPr lang="en-GB" b="1" dirty="0"/>
              <a:t>SD card</a:t>
            </a:r>
            <a:r>
              <a:rPr lang="en-GB" dirty="0"/>
              <a:t>, for example in case of a complaint. 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67" y="1440000"/>
            <a:ext cx="2426865" cy="4284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C9505B0-45E8-411D-A966-479C8E804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AB1FFF28-01C7-4471-9E3C-ABF7280B46C7}"/>
              </a:ext>
            </a:extLst>
          </p:cNvPr>
          <p:cNvSpPr/>
          <p:nvPr/>
        </p:nvSpPr>
        <p:spPr>
          <a:xfrm>
            <a:off x="344488" y="19168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002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B6528-5B69-405A-A8F1-77EA2E5D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Log file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25C7B7-65FE-44E7-9C98-D71E5122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479F6F-F2AE-41ED-871B-E7D15C68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586F9C-F538-434C-8F52-A61D3F04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3DFBFE-893E-4253-B9FB-1106AE3E97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435121-57D5-4B44-8982-E5C11DE28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1B27A74-BF23-4479-ADB5-D72B0FA62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372777B-8599-4206-B3C2-921BB0AF9A2B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The </a:t>
            </a:r>
            <a:r>
              <a:rPr lang="en-GB" b="1"/>
              <a:t>log file</a:t>
            </a:r>
            <a:r>
              <a:rPr lang="en-GB"/>
              <a:t> is a record of </a:t>
            </a:r>
            <a:r>
              <a:rPr lang="en-GB" b="1"/>
              <a:t>all</a:t>
            </a:r>
            <a:r>
              <a:rPr lang="en-GB"/>
              <a:t> </a:t>
            </a:r>
            <a:r>
              <a:rPr lang="en-GB" b="1"/>
              <a:t>the actions</a:t>
            </a:r>
            <a:r>
              <a:rPr lang="en-GB"/>
              <a:t> performed on the device.</a:t>
            </a:r>
          </a:p>
          <a:p>
            <a:r>
              <a:rPr lang="en-GB" b="1"/>
              <a:t>Select</a:t>
            </a:r>
            <a:r>
              <a:rPr lang="en-GB"/>
              <a:t> individual entries to </a:t>
            </a:r>
            <a:r>
              <a:rPr lang="en-GB" b="1"/>
              <a:t>view their details</a:t>
            </a:r>
            <a:r>
              <a:rPr lang="en-GB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6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Using WipeAlyser with DrugWipe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CFFEC0F-EB7C-4AE1-9BB9-730016D8FE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818"/>
            <a:ext cx="4896544" cy="3264363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03CB-BAEB-426E-AF74-53CC08F1AB5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6EA3970-B16C-4486-8255-D71A6D9BA66B}"/>
              </a:ext>
            </a:extLst>
          </p:cNvPr>
          <p:cNvSpPr txBox="1"/>
          <p:nvPr/>
        </p:nvSpPr>
        <p:spPr>
          <a:xfrm>
            <a:off x="4592960" y="1412776"/>
            <a:ext cx="4680520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WipeAlyser is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compatible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with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 S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tests.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The device returns a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qualitative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result, i.e. 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positive/negative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can still be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evaluated visually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WipeAlyser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result is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authoritative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Drug combinations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cutoffs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depend on the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DrugWipe type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used.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968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18E426-65D3-4B72-8A12-84893611A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Language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17CDA4-40E8-4403-8902-44930082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350CDF-291B-4D87-BF59-C290DEDB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4D7F0-A64E-40DE-BB53-ED3F741BB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DD92B29-88B0-4D9E-8C77-00A4CD0EC5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6BBA02-F286-4430-91C1-FA9934D8E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DE4142D-0D3E-4F75-8071-23378DC282A7}"/>
              </a:ext>
            </a:extLst>
          </p:cNvPr>
          <p:cNvSpPr/>
          <p:nvPr/>
        </p:nvSpPr>
        <p:spPr>
          <a:xfrm>
            <a:off x="367493" y="235277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509178E-4506-46F2-B2E4-BCEDE136F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D7F779E-4C2F-427B-BEB9-45DF2A2F1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en-GB" b="1"/>
              <a:t>Language</a:t>
            </a:r>
            <a:r>
              <a:rPr lang="en-GB"/>
              <a:t> lets you configure </a:t>
            </a:r>
            <a:r>
              <a:rPr lang="en-GB" b="1"/>
              <a:t>language settings</a:t>
            </a:r>
            <a:r>
              <a:rPr lang="en-GB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740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67" y="1452999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13B776-341F-4BA3-A187-60F8D6F92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Date/time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A234C6-1F7A-4C81-B033-31F6625F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ADB0FE-8F9F-47F6-9398-33CEB661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CD83FD-2569-4410-A92B-C6EE556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F2E6EFA9-FCBE-4CBD-B9B2-85FDC790D7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77E857D-0137-4D53-88D7-5571E408A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2999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4A2D5AB-D6BC-450D-A4FD-7FD218B57155}"/>
              </a:ext>
            </a:extLst>
          </p:cNvPr>
          <p:cNvSpPr/>
          <p:nvPr/>
        </p:nvSpPr>
        <p:spPr>
          <a:xfrm>
            <a:off x="385644" y="28169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557EA26-25B1-45D0-9696-4747AB49C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en-GB" b="1"/>
              <a:t>Date</a:t>
            </a:r>
            <a:r>
              <a:rPr lang="en-GB"/>
              <a:t> and </a:t>
            </a:r>
            <a:r>
              <a:rPr lang="en-GB" b="1"/>
              <a:t>time</a:t>
            </a:r>
            <a:r>
              <a:rPr lang="en-GB"/>
              <a:t> can be set </a:t>
            </a:r>
            <a:r>
              <a:rPr lang="en-GB" b="1"/>
              <a:t>manually</a:t>
            </a:r>
            <a:r>
              <a:rPr lang="en-GB"/>
              <a:t> or automatically via </a:t>
            </a:r>
            <a:r>
              <a:rPr lang="en-GB" b="1"/>
              <a:t>GPS</a:t>
            </a:r>
            <a:r>
              <a:rPr lang="en-GB"/>
              <a:t>.</a:t>
            </a:r>
          </a:p>
          <a:p>
            <a:r>
              <a:rPr lang="en-GB" b="1"/>
              <a:t>Without</a:t>
            </a:r>
            <a:r>
              <a:rPr lang="en-GB"/>
              <a:t> GPS reception, the date and time can only be entered </a:t>
            </a:r>
            <a:r>
              <a:rPr lang="en-GB" b="1"/>
              <a:t>manually</a:t>
            </a:r>
            <a:r>
              <a:rPr lang="en-GB"/>
              <a:t>.</a:t>
            </a:r>
          </a:p>
          <a:p>
            <a:r>
              <a:rPr lang="en-GB" b="1"/>
              <a:t>Format</a:t>
            </a:r>
            <a:r>
              <a:rPr lang="en-GB"/>
              <a:t> lets you configure the </a:t>
            </a:r>
            <a:r>
              <a:rPr lang="en-GB" b="1"/>
              <a:t>date format</a:t>
            </a:r>
            <a:r>
              <a:rPr lang="en-GB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49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0FA63-D2AB-4458-A33F-2C81F370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Display/eco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EAFEE-6F0F-425C-BACF-7D4864F7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0D15D0-9FCC-4E70-BD8A-695F52EB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ED814A-FEF4-4B59-B907-A370F030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66A0E-6E3C-4995-8107-A11BFCAD9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6E8A6C2-BFEC-4966-B48B-0479665B2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2178620-99FC-44D1-8D01-2B307317D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A22FE79-850A-4C20-B9D4-9DF77F316149}"/>
              </a:ext>
            </a:extLst>
          </p:cNvPr>
          <p:cNvSpPr/>
          <p:nvPr/>
        </p:nvSpPr>
        <p:spPr>
          <a:xfrm>
            <a:off x="367493" y="324855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52F2BA-67C3-410D-AB36-03CD3A20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en-GB" b="1"/>
              <a:t>Decreasing</a:t>
            </a:r>
            <a:r>
              <a:rPr lang="en-GB"/>
              <a:t> the display </a:t>
            </a:r>
            <a:r>
              <a:rPr lang="en-GB" b="1"/>
              <a:t>brightness</a:t>
            </a:r>
            <a:r>
              <a:rPr lang="en-GB"/>
              <a:t> will </a:t>
            </a:r>
            <a:r>
              <a:rPr lang="en-GB" b="1"/>
              <a:t>save</a:t>
            </a:r>
            <a:r>
              <a:rPr lang="en-GB"/>
              <a:t> </a:t>
            </a:r>
            <a:r>
              <a:rPr lang="en-GB" b="1"/>
              <a:t>power</a:t>
            </a:r>
            <a:r>
              <a:rPr lang="en-GB"/>
              <a:t>.</a:t>
            </a:r>
          </a:p>
          <a:p>
            <a:r>
              <a:rPr lang="en-GB"/>
              <a:t>In </a:t>
            </a:r>
            <a:r>
              <a:rPr lang="en-GB" b="1"/>
              <a:t>Eco mode</a:t>
            </a:r>
            <a:r>
              <a:rPr lang="en-GB"/>
              <a:t>, the display will be </a:t>
            </a:r>
            <a:r>
              <a:rPr lang="en-GB" b="1"/>
              <a:t>dimmed</a:t>
            </a:r>
            <a:r>
              <a:rPr lang="en-GB"/>
              <a:t> while the device remains </a:t>
            </a:r>
            <a:r>
              <a:rPr lang="en-GB" b="1"/>
              <a:t>powered on</a:t>
            </a:r>
            <a:r>
              <a:rPr lang="en-GB"/>
              <a:t> (blue LED).</a:t>
            </a:r>
          </a:p>
          <a:p>
            <a:r>
              <a:rPr lang="en-GB"/>
              <a:t>WipeAlyser will automatically </a:t>
            </a:r>
            <a:r>
              <a:rPr lang="en-GB" b="1"/>
              <a:t>power</a:t>
            </a:r>
            <a:r>
              <a:rPr lang="en-GB"/>
              <a:t> </a:t>
            </a:r>
            <a:r>
              <a:rPr lang="en-GB" b="1"/>
              <a:t>off</a:t>
            </a:r>
            <a:r>
              <a:rPr lang="en-GB"/>
              <a:t> after the time defined under </a:t>
            </a:r>
            <a:r>
              <a:rPr lang="en-GB" b="1"/>
              <a:t>Auto-off</a:t>
            </a:r>
            <a:r>
              <a:rPr lang="en-GB"/>
              <a:t> has elapsed.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929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0FA63-D2AB-4458-A33F-2C81F370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Sound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EAFEE-6F0F-425C-BACF-7D4864F7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0D15D0-9FCC-4E70-BD8A-695F52EB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ED814A-FEF4-4B59-B907-A370F030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66A0E-6E3C-4995-8107-A11BFCAD9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178620-99FC-44D1-8D01-2B307317D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A22FE79-850A-4C20-B9D4-9DF77F316149}"/>
              </a:ext>
            </a:extLst>
          </p:cNvPr>
          <p:cNvSpPr/>
          <p:nvPr/>
        </p:nvSpPr>
        <p:spPr>
          <a:xfrm>
            <a:off x="396560" y="369728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52F2BA-67C3-410D-AB36-03CD3A20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333480" cy="4857750"/>
          </a:xfrm>
        </p:spPr>
        <p:txBody>
          <a:bodyPr/>
          <a:lstStyle/>
          <a:p>
            <a:r>
              <a:rPr lang="en-GB" b="1" dirty="0"/>
              <a:t>Test result signal</a:t>
            </a:r>
            <a:r>
              <a:rPr lang="en-GB" dirty="0"/>
              <a:t> will indicate </a:t>
            </a:r>
            <a:r>
              <a:rPr lang="en-GB" b="1" dirty="0"/>
              <a:t>completion</a:t>
            </a:r>
            <a:r>
              <a:rPr lang="en-GB" dirty="0"/>
              <a:t> of the measurement by an </a:t>
            </a:r>
            <a:r>
              <a:rPr lang="en-GB" b="1" dirty="0"/>
              <a:t>acoustic signal</a:t>
            </a:r>
            <a:r>
              <a:rPr lang="en-GB" dirty="0"/>
              <a:t>.</a:t>
            </a:r>
          </a:p>
          <a:p>
            <a:r>
              <a:rPr lang="en-GB" b="1" dirty="0"/>
              <a:t>Signal level sensor</a:t>
            </a:r>
            <a:r>
              <a:rPr lang="en-GB" dirty="0"/>
              <a:t> will </a:t>
            </a:r>
            <a:r>
              <a:rPr lang="en-GB" b="1" dirty="0"/>
              <a:t>warn</a:t>
            </a:r>
            <a:r>
              <a:rPr lang="en-GB" dirty="0"/>
              <a:t> the user in case of excessive </a:t>
            </a:r>
            <a:r>
              <a:rPr lang="en-GB" b="1" dirty="0"/>
              <a:t>tilting</a:t>
            </a:r>
            <a:r>
              <a:rPr lang="en-GB" dirty="0"/>
              <a:t> of the device.</a:t>
            </a:r>
          </a:p>
          <a:p>
            <a:r>
              <a:rPr lang="en-GB" b="1" dirty="0"/>
              <a:t>Uncritical warnings</a:t>
            </a:r>
            <a:r>
              <a:rPr lang="en-GB" dirty="0"/>
              <a:t> can be indicated by an </a:t>
            </a:r>
            <a:r>
              <a:rPr lang="en-GB" b="1" dirty="0"/>
              <a:t>acoustic</a:t>
            </a:r>
            <a:r>
              <a:rPr lang="en-GB" dirty="0"/>
              <a:t> signal if desired.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7DAA31-1222-42C5-BD48-4D0412493A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11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B0FA63-D2AB-4458-A33F-2C81F370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Printer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EAFEE-6F0F-425C-BACF-7D4864F7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0D15D0-9FCC-4E70-BD8A-695F52EB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ED814A-FEF4-4B59-B907-A370F030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66A0E-6E3C-4995-8107-A11BFCAD9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178620-99FC-44D1-8D01-2B307317D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A22FE79-850A-4C20-B9D4-9DF77F316149}"/>
              </a:ext>
            </a:extLst>
          </p:cNvPr>
          <p:cNvSpPr/>
          <p:nvPr/>
        </p:nvSpPr>
        <p:spPr>
          <a:xfrm>
            <a:off x="386874" y="4149080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152F2BA-67C3-410D-AB36-03CD3A20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000" y="1268413"/>
            <a:ext cx="3470700" cy="4857750"/>
          </a:xfrm>
        </p:spPr>
        <p:txBody>
          <a:bodyPr/>
          <a:lstStyle/>
          <a:p>
            <a:r>
              <a:rPr lang="en-GB"/>
              <a:t>The </a:t>
            </a:r>
            <a:r>
              <a:rPr lang="en-GB" b="1"/>
              <a:t>Printer</a:t>
            </a:r>
            <a:r>
              <a:rPr lang="en-GB"/>
              <a:t> menu lets you generate a </a:t>
            </a:r>
            <a:r>
              <a:rPr lang="en-GB" b="1"/>
              <a:t>test print</a:t>
            </a:r>
            <a:r>
              <a:rPr lang="en-GB"/>
              <a:t>.</a:t>
            </a:r>
          </a:p>
          <a:p>
            <a:r>
              <a:rPr lang="en-GB"/>
              <a:t>The </a:t>
            </a:r>
            <a:r>
              <a:rPr lang="en-GB" b="1"/>
              <a:t>Paper forward</a:t>
            </a:r>
            <a:r>
              <a:rPr lang="en-GB"/>
              <a:t> and </a:t>
            </a:r>
            <a:r>
              <a:rPr lang="en-GB" b="1"/>
              <a:t>Paper backwards</a:t>
            </a:r>
            <a:r>
              <a:rPr lang="en-GB"/>
              <a:t> buttons lets you advance or retract the printer paper.</a:t>
            </a:r>
          </a:p>
          <a:p>
            <a:r>
              <a:rPr lang="en-GB" b="1"/>
              <a:t>Paper feed</a:t>
            </a:r>
            <a:r>
              <a:rPr lang="en-GB"/>
              <a:t> is </a:t>
            </a:r>
            <a:r>
              <a:rPr lang="en-GB" b="1"/>
              <a:t>automatic</a:t>
            </a:r>
            <a:r>
              <a:rPr lang="en-GB"/>
              <a:t> when installing a new roll.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024A6C-2BB1-4E42-9676-2928100EBE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365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Advanced settings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16E312-8EE6-4CF2-B51F-B42AC4F60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458112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189464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By default, </a:t>
            </a:r>
            <a:r>
              <a:rPr lang="en-GB" b="1" dirty="0"/>
              <a:t>advanced settings</a:t>
            </a:r>
            <a:r>
              <a:rPr lang="en-GB" dirty="0"/>
              <a:t> are restricted to </a:t>
            </a:r>
            <a:r>
              <a:rPr lang="en-GB" b="1" dirty="0"/>
              <a:t>administrators</a:t>
            </a:r>
            <a:r>
              <a:rPr lang="en-GB" dirty="0"/>
              <a:t> and </a:t>
            </a:r>
            <a:r>
              <a:rPr lang="en-GB" b="1" dirty="0"/>
              <a:t>super users</a:t>
            </a:r>
            <a:r>
              <a:rPr lang="en-GB" dirty="0"/>
              <a:t>.</a:t>
            </a:r>
          </a:p>
          <a:p>
            <a:r>
              <a:rPr lang="en-GB" dirty="0"/>
              <a:t>Administrators can grant </a:t>
            </a:r>
            <a:r>
              <a:rPr lang="en-GB" b="1" dirty="0"/>
              <a:t>other users</a:t>
            </a:r>
            <a:r>
              <a:rPr lang="en-GB" dirty="0"/>
              <a:t> </a:t>
            </a:r>
            <a:r>
              <a:rPr lang="en-GB" b="1" dirty="0"/>
              <a:t>individual rights</a:t>
            </a:r>
            <a:r>
              <a:rPr lang="en-GB" dirty="0"/>
              <a:t> and create </a:t>
            </a:r>
            <a:br>
              <a:rPr lang="en-GB" dirty="0"/>
            </a:br>
            <a:r>
              <a:rPr lang="en-GB" dirty="0"/>
              <a:t>new users.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362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management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4" y="1916832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Login – </a:t>
            </a:r>
            <a:r>
              <a:rPr lang="en-GB" b="1"/>
              <a:t>With user data only</a:t>
            </a:r>
            <a:r>
              <a:rPr lang="en-GB"/>
              <a:t> lets you </a:t>
            </a:r>
            <a:r>
              <a:rPr lang="en-GB" b="1"/>
              <a:t>disable the default user</a:t>
            </a:r>
            <a:r>
              <a:rPr lang="en-GB"/>
              <a:t>.</a:t>
            </a:r>
          </a:p>
          <a:p>
            <a:r>
              <a:rPr lang="en-GB"/>
              <a:t>In this case, access to the device requires the </a:t>
            </a:r>
            <a:r>
              <a:rPr lang="en-GB" b="1"/>
              <a:t>unique</a:t>
            </a:r>
            <a:r>
              <a:rPr lang="en-GB"/>
              <a:t> </a:t>
            </a:r>
            <a:r>
              <a:rPr lang="en-GB" b="1"/>
              <a:t>user ID</a:t>
            </a:r>
            <a:r>
              <a:rPr lang="en-GB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656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management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261472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User summary</a:t>
            </a:r>
            <a:r>
              <a:rPr lang="en-GB" dirty="0"/>
              <a:t> lets you view the currently </a:t>
            </a:r>
            <a:r>
              <a:rPr lang="en-GB" b="1" dirty="0"/>
              <a:t>stored users</a:t>
            </a:r>
            <a:r>
              <a:rPr lang="en-GB" dirty="0"/>
              <a:t>.</a:t>
            </a:r>
          </a:p>
          <a:p>
            <a:r>
              <a:rPr lang="en-GB" dirty="0"/>
              <a:t>The </a:t>
            </a:r>
            <a:r>
              <a:rPr lang="en-GB" b="1" dirty="0"/>
              <a:t>administrator</a:t>
            </a:r>
            <a:r>
              <a:rPr lang="en-GB" dirty="0"/>
              <a:t> can define two user levels: </a:t>
            </a:r>
            <a:r>
              <a:rPr lang="en-GB" b="1" dirty="0"/>
              <a:t>User</a:t>
            </a:r>
            <a:r>
              <a:rPr lang="en-GB" dirty="0"/>
              <a:t> and </a:t>
            </a:r>
            <a:r>
              <a:rPr lang="en-GB" b="1" dirty="0"/>
              <a:t>Super user</a:t>
            </a:r>
            <a:r>
              <a:rPr lang="en-GB" dirty="0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2704219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70C5A0-C636-47AD-8C6E-B91112C4F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077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18" y="1458384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management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New user</a:t>
            </a:r>
            <a:r>
              <a:rPr lang="en-GB" dirty="0"/>
              <a:t> lets you create </a:t>
            </a:r>
            <a:br>
              <a:rPr lang="en-GB" dirty="0"/>
            </a:br>
            <a:r>
              <a:rPr lang="en-GB" dirty="0"/>
              <a:t>a </a:t>
            </a:r>
            <a:r>
              <a:rPr lang="en-GB" b="1" dirty="0"/>
              <a:t>new</a:t>
            </a:r>
            <a:r>
              <a:rPr lang="en-GB" dirty="0"/>
              <a:t> </a:t>
            </a:r>
            <a:r>
              <a:rPr lang="en-GB" b="1" dirty="0"/>
              <a:t>user profile</a:t>
            </a:r>
            <a:r>
              <a:rPr lang="en-GB" dirty="0"/>
              <a:t>.</a:t>
            </a:r>
          </a:p>
          <a:p>
            <a:r>
              <a:rPr lang="en-GB" dirty="0"/>
              <a:t>The password to be assigned must be entered </a:t>
            </a:r>
            <a:r>
              <a:rPr lang="en-GB" b="1" dirty="0"/>
              <a:t>twice</a:t>
            </a:r>
            <a:r>
              <a:rPr lang="en-GB" dirty="0"/>
              <a:t> and can be </a:t>
            </a:r>
            <a:r>
              <a:rPr lang="en-GB" b="1" dirty="0"/>
              <a:t>displayed</a:t>
            </a:r>
            <a:r>
              <a:rPr lang="en-GB" dirty="0"/>
              <a:t> if necessary.</a:t>
            </a:r>
          </a:p>
          <a:p>
            <a:r>
              <a:rPr lang="en-GB" b="1" dirty="0"/>
              <a:t>Rights management</a:t>
            </a:r>
            <a:r>
              <a:rPr lang="en-GB" dirty="0"/>
              <a:t> lets you define the </a:t>
            </a:r>
            <a:r>
              <a:rPr lang="en-GB" b="1" dirty="0"/>
              <a:t>user group</a:t>
            </a:r>
            <a:r>
              <a:rPr lang="en-GB" dirty="0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5" y="3168377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181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management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Deletion</a:t>
            </a:r>
            <a:r>
              <a:rPr lang="en-GB" dirty="0"/>
              <a:t> of a user </a:t>
            </a:r>
            <a:r>
              <a:rPr lang="en-GB" b="1" dirty="0"/>
              <a:t>cannot be undone</a:t>
            </a:r>
            <a:r>
              <a:rPr lang="en-GB" dirty="0"/>
              <a:t>.</a:t>
            </a:r>
          </a:p>
          <a:p>
            <a:r>
              <a:rPr lang="en-GB" dirty="0"/>
              <a:t>The </a:t>
            </a:r>
            <a:r>
              <a:rPr lang="en-GB" b="1" dirty="0"/>
              <a:t>data</a:t>
            </a:r>
            <a:r>
              <a:rPr lang="en-GB" dirty="0"/>
              <a:t> entered for the deleted user are </a:t>
            </a:r>
            <a:r>
              <a:rPr lang="en-GB" b="1" dirty="0"/>
              <a:t>retained</a:t>
            </a:r>
            <a:r>
              <a:rPr lang="en-GB" dirty="0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67493" y="350100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FE1384-BCFA-47E4-8E55-F3462628C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61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8" y="2996057"/>
            <a:ext cx="1662578" cy="2934848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173EB1A-390B-4141-919A-7BD0A5A71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02142" y="3473805"/>
            <a:ext cx="3473945" cy="17377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WipeAlyser – a drug pre-screening device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03CB-BAEB-426E-AF74-53CC08F1AB5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6EA3970-B16C-4486-8255-D71A6D9BA66B}"/>
              </a:ext>
            </a:extLst>
          </p:cNvPr>
          <p:cNvSpPr txBox="1"/>
          <p:nvPr/>
        </p:nvSpPr>
        <p:spPr>
          <a:xfrm>
            <a:off x="506506" y="1412776"/>
            <a:ext cx="876697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WipeAlyser is a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screening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test device.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Positive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results must be validated by the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laboratory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GB"/>
              <a:t> 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D73EEA1A-3522-4A90-A14D-7DA94EC7E506}"/>
              </a:ext>
            </a:extLst>
          </p:cNvPr>
          <p:cNvSpPr/>
          <p:nvPr/>
        </p:nvSpPr>
        <p:spPr>
          <a:xfrm>
            <a:off x="3663254" y="4365103"/>
            <a:ext cx="1008112" cy="318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BA645F2-3D1D-4186-8AD0-EAC1A6AFD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184" y="4816861"/>
            <a:ext cx="1654882" cy="1256726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AFC6B82-F0D8-474F-A403-4E3BAAB80499}"/>
              </a:ext>
            </a:extLst>
          </p:cNvPr>
          <p:cNvCxnSpPr>
            <a:cxnSpLocks/>
          </p:cNvCxnSpPr>
          <p:nvPr/>
        </p:nvCxnSpPr>
        <p:spPr>
          <a:xfrm flipH="1">
            <a:off x="2261557" y="3416511"/>
            <a:ext cx="288032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D7B6AAE3-7737-489B-ADC2-5B13BA560302}"/>
              </a:ext>
            </a:extLst>
          </p:cNvPr>
          <p:cNvCxnSpPr>
            <a:cxnSpLocks/>
          </p:cNvCxnSpPr>
          <p:nvPr/>
        </p:nvCxnSpPr>
        <p:spPr>
          <a:xfrm flipH="1">
            <a:off x="2261557" y="3713947"/>
            <a:ext cx="288032" cy="21602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334539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management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Rights management</a:t>
            </a:r>
            <a:r>
              <a:rPr lang="en-GB"/>
              <a:t> lets you define the </a:t>
            </a:r>
            <a:r>
              <a:rPr lang="en-GB" b="1"/>
              <a:t>changes</a:t>
            </a:r>
            <a:r>
              <a:rPr lang="en-GB"/>
              <a:t> that can be made to </a:t>
            </a:r>
            <a:r>
              <a:rPr lang="en-GB" b="1"/>
              <a:t>users</a:t>
            </a:r>
            <a:r>
              <a:rPr lang="en-GB"/>
              <a:t> and </a:t>
            </a:r>
            <a:r>
              <a:rPr lang="en-GB" b="1"/>
              <a:t>super users</a:t>
            </a:r>
            <a:r>
              <a:rPr lang="en-GB"/>
              <a:t>.</a:t>
            </a:r>
          </a:p>
          <a:p>
            <a:r>
              <a:rPr lang="en-GB"/>
              <a:t>Generally, </a:t>
            </a:r>
            <a:r>
              <a:rPr lang="en-GB" b="1"/>
              <a:t>administrator rights</a:t>
            </a:r>
            <a:r>
              <a:rPr lang="en-GB"/>
              <a:t> are </a:t>
            </a:r>
            <a:r>
              <a:rPr lang="en-GB" b="1"/>
              <a:t>never restricted</a:t>
            </a:r>
            <a:r>
              <a:rPr lang="en-GB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6D982-04CF-4B52-BF9D-54F4D99347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60256" y="3933056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9F1A11-8749-47ED-9DD4-9AD42EA5C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5088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Record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4" y="235277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189464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Record</a:t>
            </a:r>
            <a:r>
              <a:rPr lang="en-GB" dirty="0"/>
              <a:t> lets you define the </a:t>
            </a:r>
            <a:r>
              <a:rPr lang="en-GB" b="1" dirty="0"/>
              <a:t>data</a:t>
            </a:r>
            <a:r>
              <a:rPr lang="en-GB" dirty="0"/>
              <a:t> entries that are </a:t>
            </a:r>
            <a:r>
              <a:rPr lang="en-GB" b="1" dirty="0"/>
              <a:t>mandatory</a:t>
            </a:r>
            <a:r>
              <a:rPr lang="en-GB" dirty="0"/>
              <a:t> or </a:t>
            </a:r>
            <a:r>
              <a:rPr lang="en-GB" b="1" dirty="0"/>
              <a:t>optional</a:t>
            </a:r>
            <a:r>
              <a:rPr lang="en-GB" dirty="0"/>
              <a:t>.</a:t>
            </a:r>
          </a:p>
          <a:p>
            <a:r>
              <a:rPr lang="en-GB" b="1" dirty="0"/>
              <a:t>Disabled</a:t>
            </a:r>
            <a:r>
              <a:rPr lang="en-GB" dirty="0"/>
              <a:t> fields are </a:t>
            </a:r>
            <a:r>
              <a:rPr lang="en-GB" b="1" dirty="0"/>
              <a:t>greyed out</a:t>
            </a:r>
            <a:r>
              <a:rPr lang="en-GB" dirty="0"/>
              <a:t> during input.</a:t>
            </a:r>
          </a:p>
          <a:p>
            <a:r>
              <a:rPr lang="en-GB" dirty="0"/>
              <a:t>Either </a:t>
            </a:r>
            <a:r>
              <a:rPr lang="en-GB" b="1" dirty="0"/>
              <a:t>Name</a:t>
            </a:r>
            <a:r>
              <a:rPr lang="en-GB" dirty="0"/>
              <a:t> or </a:t>
            </a:r>
            <a:r>
              <a:rPr lang="en-GB" b="1" dirty="0"/>
              <a:t>Drivers license ID</a:t>
            </a:r>
            <a:r>
              <a:rPr lang="en-GB" dirty="0"/>
              <a:t> or </a:t>
            </a:r>
            <a:r>
              <a:rPr lang="en-GB" b="1" dirty="0"/>
              <a:t>Identity card no.</a:t>
            </a:r>
            <a:r>
              <a:rPr lang="en-GB" dirty="0"/>
              <a:t> must be a </a:t>
            </a:r>
            <a:r>
              <a:rPr lang="en-GB" b="1" dirty="0"/>
              <a:t>mandatory field</a:t>
            </a:r>
            <a:r>
              <a:rPr lang="en-GB" dirty="0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AFD6D7-6617-4F7F-8830-2C40A5152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800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67" y="1440000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Sensors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5" y="28169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</a:t>
            </a:r>
            <a:r>
              <a:rPr lang="en-GB" b="1" dirty="0"/>
              <a:t>GPS sensor </a:t>
            </a:r>
            <a:r>
              <a:rPr lang="en-GB" dirty="0"/>
              <a:t>can be deactivated completely.</a:t>
            </a:r>
          </a:p>
          <a:p>
            <a:r>
              <a:rPr lang="en-GB" dirty="0"/>
              <a:t>The current </a:t>
            </a:r>
            <a:r>
              <a:rPr lang="en-GB" b="1" dirty="0"/>
              <a:t>temperature</a:t>
            </a:r>
            <a:r>
              <a:rPr lang="en-GB" dirty="0"/>
              <a:t> and </a:t>
            </a:r>
            <a:r>
              <a:rPr lang="en-GB" b="1" dirty="0"/>
              <a:t>details</a:t>
            </a:r>
            <a:r>
              <a:rPr lang="en-GB" dirty="0"/>
              <a:t> about the correct </a:t>
            </a:r>
            <a:r>
              <a:rPr lang="en-GB" b="1" dirty="0"/>
              <a:t>level</a:t>
            </a:r>
            <a:r>
              <a:rPr lang="en-GB" dirty="0"/>
              <a:t> can be </a:t>
            </a:r>
            <a:r>
              <a:rPr lang="en-GB" b="1" dirty="0"/>
              <a:t>stored</a:t>
            </a:r>
            <a:r>
              <a:rPr lang="en-GB" dirty="0"/>
              <a:t> with every </a:t>
            </a:r>
            <a:r>
              <a:rPr lang="en-GB" b="1" dirty="0"/>
              <a:t>record</a:t>
            </a:r>
            <a:r>
              <a:rPr lang="en-GB" dirty="0"/>
              <a:t>.</a:t>
            </a:r>
          </a:p>
          <a:p>
            <a:r>
              <a:rPr lang="en-GB" dirty="0"/>
              <a:t>If the temperature is </a:t>
            </a:r>
            <a:r>
              <a:rPr lang="en-GB" b="1" dirty="0"/>
              <a:t>outside</a:t>
            </a:r>
            <a:r>
              <a:rPr lang="en-GB" dirty="0"/>
              <a:t> the permitted range, the system can issue a </a:t>
            </a:r>
            <a:r>
              <a:rPr lang="en-GB" b="1" dirty="0"/>
              <a:t>warning</a:t>
            </a:r>
            <a:r>
              <a:rPr lang="en-GB" dirty="0"/>
              <a:t> or the test can be </a:t>
            </a:r>
            <a:r>
              <a:rPr lang="en-GB" b="1" dirty="0"/>
              <a:t>disallowed</a:t>
            </a:r>
            <a:r>
              <a:rPr lang="en-GB" dirty="0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58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40000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en-GB"/>
              <a:t>Sensors</a:t>
            </a:r>
          </a:p>
        </p:txBody>
      </p: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791293" cy="365125"/>
          </a:xfrm>
        </p:spPr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601" y="6356351"/>
            <a:ext cx="7404823" cy="365125"/>
          </a:xfrm>
        </p:spPr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1432" y="6356351"/>
            <a:ext cx="56926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53</a:t>
            </a:fld>
            <a:endParaRPr lang="de-DE"/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85645" y="2816931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</a:t>
            </a:r>
            <a:r>
              <a:rPr lang="en-GB" b="1" dirty="0"/>
              <a:t>timer</a:t>
            </a:r>
            <a:r>
              <a:rPr lang="en-GB" dirty="0"/>
              <a:t> can be </a:t>
            </a:r>
            <a:r>
              <a:rPr lang="en-GB" b="1" dirty="0"/>
              <a:t>switched</a:t>
            </a:r>
            <a:r>
              <a:rPr lang="en-GB" dirty="0"/>
              <a:t> </a:t>
            </a:r>
            <a:r>
              <a:rPr lang="en-GB" b="1" dirty="0"/>
              <a:t>on or off </a:t>
            </a:r>
            <a:r>
              <a:rPr lang="en-GB" dirty="0"/>
              <a:t>as standard. It is also possible to make this setting </a:t>
            </a:r>
            <a:r>
              <a:rPr lang="en-GB" b="1" dirty="0"/>
              <a:t>switchable</a:t>
            </a:r>
            <a:r>
              <a:rPr lang="en-GB" dirty="0"/>
              <a:t> so that, for each test, the user can decide whether the result is to be read immediately or not until the test runtime has elapsed.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67" y="1440000"/>
            <a:ext cx="2447259" cy="4320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65697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Self-check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67493" y="3248554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33348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We recommend running the self-check each time the device is </a:t>
            </a:r>
            <a:r>
              <a:rPr lang="en-GB" b="1" dirty="0"/>
              <a:t>powered on</a:t>
            </a:r>
            <a:r>
              <a:rPr lang="en-GB" dirty="0"/>
              <a:t>.</a:t>
            </a:r>
          </a:p>
          <a:p>
            <a:r>
              <a:rPr lang="en-GB" b="1" dirty="0"/>
              <a:t>Errors</a:t>
            </a:r>
            <a:r>
              <a:rPr lang="en-GB" dirty="0"/>
              <a:t> that are detected during the self-check can be defined as </a:t>
            </a:r>
            <a:r>
              <a:rPr lang="en-GB" b="1" dirty="0"/>
              <a:t>critical</a:t>
            </a:r>
            <a:r>
              <a:rPr lang="en-GB" dirty="0"/>
              <a:t> and </a:t>
            </a:r>
            <a:r>
              <a:rPr lang="en-GB" b="1" dirty="0"/>
              <a:t>disallow</a:t>
            </a:r>
            <a:r>
              <a:rPr lang="en-GB" dirty="0"/>
              <a:t> measurement.</a:t>
            </a:r>
          </a:p>
          <a:p>
            <a:r>
              <a:rPr lang="en-GB" dirty="0"/>
              <a:t>Device errors that </a:t>
            </a:r>
            <a:r>
              <a:rPr lang="en-GB" b="1" dirty="0"/>
              <a:t>prevent</a:t>
            </a:r>
            <a:r>
              <a:rPr lang="en-GB" dirty="0"/>
              <a:t> measurement are always </a:t>
            </a:r>
            <a:r>
              <a:rPr lang="en-GB" b="1" dirty="0"/>
              <a:t>critical</a:t>
            </a:r>
            <a:r>
              <a:rPr lang="en-GB" dirty="0"/>
              <a:t>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89F8CA-F6E5-40D1-BA6B-383829C36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884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34" y="1458384"/>
            <a:ext cx="2426865" cy="4284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Service/QC tests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3699899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47070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Notifications</a:t>
            </a:r>
            <a:r>
              <a:rPr lang="en-GB"/>
              <a:t> that </a:t>
            </a:r>
            <a:r>
              <a:rPr lang="en-GB" b="1"/>
              <a:t>service</a:t>
            </a:r>
            <a:r>
              <a:rPr lang="en-GB"/>
              <a:t> or </a:t>
            </a:r>
            <a:r>
              <a:rPr lang="en-GB" b="1"/>
              <a:t>QC test</a:t>
            </a:r>
            <a:r>
              <a:rPr lang="en-GB"/>
              <a:t> is due can be </a:t>
            </a:r>
            <a:r>
              <a:rPr lang="en-GB" b="1"/>
              <a:t>disabled</a:t>
            </a:r>
            <a:r>
              <a:rPr lang="en-GB"/>
              <a:t>.</a:t>
            </a:r>
          </a:p>
          <a:p>
            <a:r>
              <a:rPr lang="en-GB" b="1"/>
              <a:t>QC test – Interval</a:t>
            </a:r>
            <a:r>
              <a:rPr lang="en-GB"/>
              <a:t> lets you define the intervals for required QC tests.</a:t>
            </a:r>
          </a:p>
          <a:p>
            <a:r>
              <a:rPr lang="en-GB"/>
              <a:t>The </a:t>
            </a:r>
            <a:r>
              <a:rPr lang="en-GB" b="1"/>
              <a:t>service interval</a:t>
            </a:r>
            <a:r>
              <a:rPr lang="en-GB"/>
              <a:t> is configured by </a:t>
            </a:r>
            <a:r>
              <a:rPr lang="en-GB" b="1"/>
              <a:t>Securetec</a:t>
            </a:r>
            <a:r>
              <a:rPr lang="en-GB"/>
              <a:t> when the product ships (typically </a:t>
            </a:r>
            <a:r>
              <a:rPr lang="en-GB" b="1"/>
              <a:t>2 years</a:t>
            </a:r>
            <a:r>
              <a:rPr lang="en-GB"/>
              <a:t>).</a:t>
            </a:r>
          </a:p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446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en-GB"/>
              <a:t>Service/QC tests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791293" cy="365125"/>
          </a:xfrm>
        </p:spPr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64601" y="6356351"/>
            <a:ext cx="7404823" cy="365125"/>
          </a:xfrm>
        </p:spPr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1432" y="6356351"/>
            <a:ext cx="569268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56</a:t>
            </a:fld>
            <a:endParaRPr lang="de-DE"/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6506" y="6130926"/>
            <a:ext cx="7956884" cy="249857"/>
          </a:xfrm>
        </p:spPr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33348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If </a:t>
            </a:r>
            <a:r>
              <a:rPr lang="en-GB" b="1" dirty="0"/>
              <a:t>QC test mandatory </a:t>
            </a:r>
            <a:r>
              <a:rPr lang="en-GB" dirty="0"/>
              <a:t>is activated, analysis cannot be performed after a </a:t>
            </a:r>
            <a:r>
              <a:rPr lang="en-GB" b="1" dirty="0"/>
              <a:t>failed</a:t>
            </a:r>
            <a:r>
              <a:rPr lang="en-GB" dirty="0"/>
              <a:t> QC test until another QC test has been </a:t>
            </a:r>
            <a:r>
              <a:rPr lang="en-GB" b="1" dirty="0"/>
              <a:t>successfully</a:t>
            </a:r>
            <a:r>
              <a:rPr lang="en-GB" dirty="0"/>
              <a:t> completed.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34" y="1458384"/>
            <a:ext cx="2426865" cy="4284000"/>
          </a:xfrm>
          <a:prstGeom prst="rect">
            <a:avLst/>
          </a:prstGeom>
          <a:ln w="6350">
            <a:solidFill>
              <a:srgbClr val="4A7EBB"/>
            </a:solidFill>
          </a:ln>
        </p:spPr>
      </p:pic>
      <p:pic>
        <p:nvPicPr>
          <p:cNvPr id="21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3699899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7010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Anonymise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74438" y="4149080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591562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Anonymise</a:t>
            </a:r>
            <a:r>
              <a:rPr lang="en-GB"/>
              <a:t> will </a:t>
            </a:r>
            <a:r>
              <a:rPr lang="en-GB" b="1"/>
              <a:t>irreversibly delete</a:t>
            </a:r>
            <a:r>
              <a:rPr lang="en-GB"/>
              <a:t> all </a:t>
            </a:r>
            <a:r>
              <a:rPr lang="en-GB" b="1"/>
              <a:t>personal data</a:t>
            </a:r>
            <a:r>
              <a:rPr lang="en-GB"/>
              <a:t> from the device’s </a:t>
            </a:r>
            <a:r>
              <a:rPr lang="en-GB" b="1"/>
              <a:t>internal</a:t>
            </a:r>
            <a:r>
              <a:rPr lang="en-GB"/>
              <a:t> memory.</a:t>
            </a:r>
          </a:p>
          <a:p>
            <a:r>
              <a:rPr lang="en-GB"/>
              <a:t>The (anonymised) </a:t>
            </a:r>
            <a:r>
              <a:rPr lang="en-GB" b="1"/>
              <a:t>measurement data</a:t>
            </a:r>
            <a:r>
              <a:rPr lang="en-GB"/>
              <a:t> are </a:t>
            </a:r>
            <a:r>
              <a:rPr lang="en-GB" b="1"/>
              <a:t>retained</a:t>
            </a:r>
            <a:r>
              <a:rPr lang="en-GB"/>
              <a:t>.</a:t>
            </a:r>
          </a:p>
          <a:p>
            <a:r>
              <a:rPr lang="en-GB" b="1"/>
              <a:t>Always anonymise</a:t>
            </a:r>
            <a:r>
              <a:rPr lang="en-GB"/>
              <a:t> stored data before the device is transferred to </a:t>
            </a:r>
            <a:r>
              <a:rPr lang="en-GB" b="1"/>
              <a:t>third parties</a:t>
            </a:r>
            <a:r>
              <a:rPr lang="en-GB"/>
              <a:t> (privacy).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0E970B-B233-4EBB-BE34-A54EFE882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9500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Import/Export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381836C-7003-4895-81C4-5C588D596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0AAC13-2138-4A76-B24B-9B74A241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719C3-5619-4FE3-AA37-4AD2B583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F8E26-A31D-4A8D-B6E4-C41D326D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75BFD9-A87D-4829-9A08-D83824DDB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16A54-4303-4EDF-A75A-DE81190A5734}"/>
              </a:ext>
            </a:extLst>
          </p:cNvPr>
          <p:cNvSpPr/>
          <p:nvPr/>
        </p:nvSpPr>
        <p:spPr>
          <a:xfrm>
            <a:off x="349341" y="4581128"/>
            <a:ext cx="2736304" cy="702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CE59B83-A3AC-422D-883C-D69D7EA642C3}"/>
              </a:ext>
            </a:extLst>
          </p:cNvPr>
          <p:cNvSpPr txBox="1">
            <a:spLocks/>
          </p:cNvSpPr>
          <p:nvPr/>
        </p:nvSpPr>
        <p:spPr>
          <a:xfrm>
            <a:off x="5940000" y="1268413"/>
            <a:ext cx="3333480" cy="4857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stored data can be </a:t>
            </a:r>
            <a:r>
              <a:rPr lang="en-GB" b="1" dirty="0"/>
              <a:t>exported</a:t>
            </a:r>
            <a:r>
              <a:rPr lang="en-GB" dirty="0"/>
              <a:t> to an </a:t>
            </a:r>
            <a:r>
              <a:rPr lang="en-GB" b="1" dirty="0"/>
              <a:t>SD card</a:t>
            </a:r>
            <a:r>
              <a:rPr lang="en-GB" dirty="0"/>
              <a:t> from which it can later be re-</a:t>
            </a:r>
            <a:r>
              <a:rPr lang="en-GB" b="1" dirty="0"/>
              <a:t>imported</a:t>
            </a:r>
            <a:r>
              <a:rPr lang="en-GB" dirty="0"/>
              <a:t>. This is useful for </a:t>
            </a:r>
            <a:r>
              <a:rPr lang="en-GB" b="1" dirty="0"/>
              <a:t>backing up</a:t>
            </a:r>
            <a:r>
              <a:rPr lang="en-GB" dirty="0"/>
              <a:t> the device.</a:t>
            </a:r>
          </a:p>
          <a:p>
            <a:r>
              <a:rPr lang="en-GB" b="1" dirty="0"/>
              <a:t>Exported data</a:t>
            </a:r>
            <a:r>
              <a:rPr lang="en-GB" dirty="0"/>
              <a:t> are </a:t>
            </a:r>
            <a:r>
              <a:rPr lang="en-GB" b="1" dirty="0"/>
              <a:t>encrypted</a:t>
            </a:r>
            <a:r>
              <a:rPr lang="en-GB" dirty="0"/>
              <a:t> and only readable by a </a:t>
            </a:r>
            <a:r>
              <a:rPr lang="en-GB" b="1" dirty="0"/>
              <a:t>WipeAlyser</a:t>
            </a:r>
            <a:r>
              <a:rPr lang="en-GB" dirty="0"/>
              <a:t> (but not necessarily the same device).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B658B73-5455-4484-A29C-7B6137BC94A0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717CEA-051B-4A38-9CAE-F3EADCD28E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0" y="1458384"/>
            <a:ext cx="2427593" cy="4283232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83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D815C-9B32-440A-A3C9-C3D230BE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2" y="260648"/>
            <a:ext cx="7344021" cy="634082"/>
          </a:xfrm>
        </p:spPr>
        <p:txBody>
          <a:bodyPr/>
          <a:lstStyle/>
          <a:p>
            <a:r>
              <a:rPr lang="en-GB"/>
              <a:t>Data structure on the SD card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207CC7E-A12C-47A8-86E5-C4AD7DDC9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2204864"/>
            <a:ext cx="1120124" cy="38282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EDE80C9-5E29-423D-BFDC-53CC194DB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2636912"/>
            <a:ext cx="2622929" cy="129766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05697C6-E91C-4511-8E9E-0E7E111D1384}"/>
              </a:ext>
            </a:extLst>
          </p:cNvPr>
          <p:cNvSpPr txBox="1"/>
          <p:nvPr/>
        </p:nvSpPr>
        <p:spPr>
          <a:xfrm>
            <a:off x="488504" y="2564904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…</a:t>
            </a:r>
          </a:p>
          <a:p>
            <a:r>
              <a:rPr lang="en-GB"/>
              <a:t>…</a:t>
            </a:r>
          </a:p>
          <a:p>
            <a:r>
              <a:rPr lang="en-GB"/>
              <a:t>…</a:t>
            </a:r>
          </a:p>
          <a:p>
            <a:endParaRPr lang="en-AU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7803216-69ED-4D1C-AB8A-D92F60672622}"/>
              </a:ext>
            </a:extLst>
          </p:cNvPr>
          <p:cNvSpPr txBox="1"/>
          <p:nvPr/>
        </p:nvSpPr>
        <p:spPr>
          <a:xfrm>
            <a:off x="4808984" y="5373216"/>
            <a:ext cx="4154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…</a:t>
            </a:r>
          </a:p>
          <a:p>
            <a:r>
              <a:rPr lang="en-GB"/>
              <a:t>…</a:t>
            </a:r>
          </a:p>
          <a:p>
            <a:r>
              <a:rPr lang="en-GB"/>
              <a:t>…</a:t>
            </a:r>
          </a:p>
          <a:p>
            <a:endParaRPr lang="en-AU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C75590A-9529-4E38-89BC-56B64A86E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81" y="4132243"/>
            <a:ext cx="627978" cy="776710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1122301-98EB-45F2-831D-42BD692D4AFF}"/>
              </a:ext>
            </a:extLst>
          </p:cNvPr>
          <p:cNvGrpSpPr/>
          <p:nvPr/>
        </p:nvGrpSpPr>
        <p:grpSpPr>
          <a:xfrm>
            <a:off x="1712640" y="2348880"/>
            <a:ext cx="576064" cy="216024"/>
            <a:chOff x="4016896" y="1556792"/>
            <a:chExt cx="576064" cy="216024"/>
          </a:xfrm>
        </p:grpSpPr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32AA274C-1EAA-4303-9023-91822B4DDFF7}"/>
                </a:ext>
              </a:extLst>
            </p:cNvPr>
            <p:cNvCxnSpPr/>
            <p:nvPr/>
          </p:nvCxnSpPr>
          <p:spPr>
            <a:xfrm>
              <a:off x="4592960" y="1556792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C7AF538B-3B59-43CA-94F1-F848191DA778}"/>
                </a:ext>
              </a:extLst>
            </p:cNvPr>
            <p:cNvCxnSpPr/>
            <p:nvPr/>
          </p:nvCxnSpPr>
          <p:spPr>
            <a:xfrm flipH="1">
              <a:off x="4016896" y="15567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0B0E273-42CC-4AF1-880E-C6C9BDF4555D}"/>
              </a:ext>
            </a:extLst>
          </p:cNvPr>
          <p:cNvGrpSpPr/>
          <p:nvPr/>
        </p:nvGrpSpPr>
        <p:grpSpPr>
          <a:xfrm>
            <a:off x="4376936" y="2780928"/>
            <a:ext cx="576064" cy="216024"/>
            <a:chOff x="4016896" y="1556792"/>
            <a:chExt cx="576064" cy="216024"/>
          </a:xfrm>
        </p:grpSpPr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AB8D669E-4C72-4086-9E94-E814331CDEBE}"/>
                </a:ext>
              </a:extLst>
            </p:cNvPr>
            <p:cNvCxnSpPr/>
            <p:nvPr/>
          </p:nvCxnSpPr>
          <p:spPr>
            <a:xfrm>
              <a:off x="4592960" y="1556792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5E4E0F1D-2DD5-42CF-AAC3-264ABF1D7997}"/>
                </a:ext>
              </a:extLst>
            </p:cNvPr>
            <p:cNvCxnSpPr/>
            <p:nvPr/>
          </p:nvCxnSpPr>
          <p:spPr>
            <a:xfrm flipH="1">
              <a:off x="4016896" y="15567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6A30181-934F-48CC-A224-DF9CFFFAA2CA}"/>
              </a:ext>
            </a:extLst>
          </p:cNvPr>
          <p:cNvGrpSpPr/>
          <p:nvPr/>
        </p:nvGrpSpPr>
        <p:grpSpPr>
          <a:xfrm>
            <a:off x="6825208" y="3212976"/>
            <a:ext cx="576064" cy="216024"/>
            <a:chOff x="4016896" y="1556792"/>
            <a:chExt cx="576064" cy="216024"/>
          </a:xfrm>
        </p:grpSpPr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E00DD958-BDF8-480B-978A-AC156EF08A95}"/>
                </a:ext>
              </a:extLst>
            </p:cNvPr>
            <p:cNvCxnSpPr/>
            <p:nvPr/>
          </p:nvCxnSpPr>
          <p:spPr>
            <a:xfrm>
              <a:off x="4592960" y="1556792"/>
              <a:ext cx="0" cy="216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25A6FCB9-7DE2-49F4-A53F-54B8DC01EB5D}"/>
                </a:ext>
              </a:extLst>
            </p:cNvPr>
            <p:cNvCxnSpPr/>
            <p:nvPr/>
          </p:nvCxnSpPr>
          <p:spPr>
            <a:xfrm flipH="1">
              <a:off x="4016896" y="1556792"/>
              <a:ext cx="57606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0DF5CD76-AE8E-4E1D-9CD7-142A20C03364}"/>
              </a:ext>
            </a:extLst>
          </p:cNvPr>
          <p:cNvCxnSpPr>
            <a:cxnSpLocks/>
          </p:cNvCxnSpPr>
          <p:nvPr/>
        </p:nvCxnSpPr>
        <p:spPr>
          <a:xfrm>
            <a:off x="1352600" y="537321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1544FEAB-6AD2-4B9D-A9FF-F374093DDF64}"/>
              </a:ext>
            </a:extLst>
          </p:cNvPr>
          <p:cNvCxnSpPr/>
          <p:nvPr/>
        </p:nvCxnSpPr>
        <p:spPr>
          <a:xfrm>
            <a:off x="1640632" y="501317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6E632FF4-A55C-4E4E-9154-276A1B8B95BC}"/>
              </a:ext>
            </a:extLst>
          </p:cNvPr>
          <p:cNvCxnSpPr/>
          <p:nvPr/>
        </p:nvCxnSpPr>
        <p:spPr>
          <a:xfrm>
            <a:off x="1856656" y="4653136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145BAAA-D47B-4B2B-8139-8B01A16C3982}"/>
              </a:ext>
            </a:extLst>
          </p:cNvPr>
          <p:cNvCxnSpPr>
            <a:cxnSpLocks/>
          </p:cNvCxnSpPr>
          <p:nvPr/>
        </p:nvCxnSpPr>
        <p:spPr>
          <a:xfrm>
            <a:off x="1856656" y="3645024"/>
            <a:ext cx="0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D9883862-DDDC-4496-9FE8-2A9EFAAB623F}"/>
              </a:ext>
            </a:extLst>
          </p:cNvPr>
          <p:cNvCxnSpPr>
            <a:cxnSpLocks/>
          </p:cNvCxnSpPr>
          <p:nvPr/>
        </p:nvCxnSpPr>
        <p:spPr>
          <a:xfrm>
            <a:off x="1640632" y="3356992"/>
            <a:ext cx="0" cy="165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677E7E2-3BEA-4121-A4A2-E524C26E1CE7}"/>
              </a:ext>
            </a:extLst>
          </p:cNvPr>
          <p:cNvCxnSpPr>
            <a:cxnSpLocks/>
          </p:cNvCxnSpPr>
          <p:nvPr/>
        </p:nvCxnSpPr>
        <p:spPr>
          <a:xfrm>
            <a:off x="1352600" y="3068960"/>
            <a:ext cx="0" cy="2304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5355B6F8-C4F0-4901-BAA7-E111A3CA1DA5}"/>
              </a:ext>
            </a:extLst>
          </p:cNvPr>
          <p:cNvCxnSpPr/>
          <p:nvPr/>
        </p:nvCxnSpPr>
        <p:spPr>
          <a:xfrm>
            <a:off x="1352600" y="3068960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D326F3EC-7361-452A-9E63-78CAE780A6F7}"/>
              </a:ext>
            </a:extLst>
          </p:cNvPr>
          <p:cNvCxnSpPr/>
          <p:nvPr/>
        </p:nvCxnSpPr>
        <p:spPr>
          <a:xfrm>
            <a:off x="1640632" y="335699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55366D17-F104-4F5D-9D64-04F71675C657}"/>
              </a:ext>
            </a:extLst>
          </p:cNvPr>
          <p:cNvCxnSpPr>
            <a:cxnSpLocks/>
          </p:cNvCxnSpPr>
          <p:nvPr/>
        </p:nvCxnSpPr>
        <p:spPr>
          <a:xfrm>
            <a:off x="1856656" y="3645024"/>
            <a:ext cx="2160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FD5DFBFA-2279-46CF-AB14-B1A6843DDD59}"/>
              </a:ext>
            </a:extLst>
          </p:cNvPr>
          <p:cNvSpPr txBox="1"/>
          <p:nvPr/>
        </p:nvSpPr>
        <p:spPr>
          <a:xfrm>
            <a:off x="2216696" y="4509120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</a:rPr>
              <a:t>Log file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2811A3F2-D06E-4B8E-983E-32E90E6E69CC}"/>
              </a:ext>
            </a:extLst>
          </p:cNvPr>
          <p:cNvSpPr txBox="1"/>
          <p:nvPr/>
        </p:nvSpPr>
        <p:spPr>
          <a:xfrm>
            <a:off x="2000672" y="4869160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Device info file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9623CD32-A174-46F2-9FF0-B59504DCFC59}"/>
              </a:ext>
            </a:extLst>
          </p:cNvPr>
          <p:cNvSpPr txBox="1"/>
          <p:nvPr/>
        </p:nvSpPr>
        <p:spPr>
          <a:xfrm>
            <a:off x="1712640" y="5229200"/>
            <a:ext cx="2443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</a:rPr>
              <a:t>Data export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</a:rPr>
              <a:t>(proprietary database format,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</a:rPr>
              <a:t>can be read via WipeAlyser –&gt; Import)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19279FE4-2CBB-4F60-9AE1-165AC39B2D16}"/>
              </a:ext>
            </a:extLst>
          </p:cNvPr>
          <p:cNvSpPr txBox="1"/>
          <p:nvPr/>
        </p:nvSpPr>
        <p:spPr>
          <a:xfrm>
            <a:off x="7257256" y="4869160"/>
            <a:ext cx="1224136" cy="41125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72000" rtlCol="0">
            <a:spAutoFit/>
          </a:bodyPr>
          <a:lstStyle/>
          <a:p>
            <a:br>
              <a:rPr lang="en-GB" sz="1100"/>
            </a:br>
            <a:r>
              <a:rPr lang="en-GB" sz="1100"/>
              <a:t>Fullimage1_0.bmp</a:t>
            </a:r>
          </a:p>
        </p:txBody>
      </p:sp>
      <p:sp>
        <p:nvSpPr>
          <p:cNvPr id="63" name="Geschweifte Klammer links 62">
            <a:extLst>
              <a:ext uri="{FF2B5EF4-FFF2-40B4-BE49-F238E27FC236}">
                <a16:creationId xmlns:a16="http://schemas.microsoft.com/office/drawing/2014/main" id="{9257B0A0-1AFA-4C24-9C34-C253D63DEFDB}"/>
              </a:ext>
            </a:extLst>
          </p:cNvPr>
          <p:cNvSpPr/>
          <p:nvPr/>
        </p:nvSpPr>
        <p:spPr>
          <a:xfrm rot="10800000">
            <a:off x="3296816" y="4437112"/>
            <a:ext cx="144016" cy="7200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52A12689-40E4-4E1C-BFDF-FE63D3AF3FCD}"/>
              </a:ext>
            </a:extLst>
          </p:cNvPr>
          <p:cNvSpPr txBox="1"/>
          <p:nvPr/>
        </p:nvSpPr>
        <p:spPr>
          <a:xfrm>
            <a:off x="3440832" y="4551511"/>
            <a:ext cx="109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chemeClr val="bg1">
                    <a:lumMod val="65000"/>
                  </a:schemeClr>
                </a:solidFill>
              </a:rPr>
              <a:t>Can be read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</a:rPr>
              <a:t>with text editor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801ED6-6D2A-4A32-A3D2-4C5222A8FA16}"/>
              </a:ext>
            </a:extLst>
          </p:cNvPr>
          <p:cNvSpPr txBox="1"/>
          <p:nvPr/>
        </p:nvSpPr>
        <p:spPr>
          <a:xfrm>
            <a:off x="272480" y="1412776"/>
            <a:ext cx="83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Any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exports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are stored on the </a:t>
            </a:r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SD card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under: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B65BF27-68BA-4430-A7E1-E5D127AEA336}"/>
              </a:ext>
            </a:extLst>
          </p:cNvPr>
          <p:cNvCxnSpPr>
            <a:cxnSpLocks/>
          </p:cNvCxnSpPr>
          <p:nvPr/>
        </p:nvCxnSpPr>
        <p:spPr>
          <a:xfrm flipH="1">
            <a:off x="6177136" y="2564904"/>
            <a:ext cx="36004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50EE621-CF2D-41DB-8EDE-7D0AE0C3CD9E}"/>
              </a:ext>
            </a:extLst>
          </p:cNvPr>
          <p:cNvSpPr txBox="1"/>
          <p:nvPr/>
        </p:nvSpPr>
        <p:spPr>
          <a:xfrm>
            <a:off x="6033120" y="2276872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100. measurement on 12/05/2020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F3D74F0-677B-4077-BC7F-1FFE22B74110}"/>
              </a:ext>
            </a:extLst>
          </p:cNvPr>
          <p:cNvSpPr txBox="1"/>
          <p:nvPr/>
        </p:nvSpPr>
        <p:spPr>
          <a:xfrm>
            <a:off x="2864768" y="2060848"/>
            <a:ext cx="1311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Device serial no.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CD0E800-4ECA-4BDD-A08F-088A358DDF91}"/>
              </a:ext>
            </a:extLst>
          </p:cNvPr>
          <p:cNvCxnSpPr>
            <a:cxnSpLocks/>
          </p:cNvCxnSpPr>
          <p:nvPr/>
        </p:nvCxnSpPr>
        <p:spPr>
          <a:xfrm flipH="1">
            <a:off x="3065005" y="2337847"/>
            <a:ext cx="245641" cy="249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fik 44">
            <a:extLst>
              <a:ext uri="{FF2B5EF4-FFF2-40B4-BE49-F238E27FC236}">
                <a16:creationId xmlns:a16="http://schemas.microsoft.com/office/drawing/2014/main" id="{DC75590A-9529-4E38-89BC-56B64A86E7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6" t="12613" r="6001" b="28000"/>
          <a:stretch/>
        </p:blipFill>
        <p:spPr>
          <a:xfrm>
            <a:off x="7185247" y="3800074"/>
            <a:ext cx="1296145" cy="106907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1580A1FD-E5EB-45B2-84D6-7DAE27CC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554" y="5019621"/>
            <a:ext cx="1819529" cy="20957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141F7D7-4E83-41E7-BC08-529DBEE58E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740" y="3039876"/>
            <a:ext cx="1635278" cy="2304256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778C224C-7249-4D26-981D-D80554511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2046" y="2589525"/>
            <a:ext cx="2477129" cy="134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534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EA5B79-3FBB-4A3E-9155-355306D93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1" y="3201786"/>
            <a:ext cx="4513870" cy="3010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E854E6-B146-425E-AA2C-97754BCC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en-GB"/>
              <a:t>Temperature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F8E7F-C94F-4ACE-BC44-28CBE6F06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90" y="1268413"/>
            <a:ext cx="5194809" cy="4857750"/>
          </a:xfrm>
        </p:spPr>
        <p:txBody>
          <a:bodyPr/>
          <a:lstStyle/>
          <a:p>
            <a:r>
              <a:rPr lang="en-GB" dirty="0"/>
              <a:t>Operating temperature: </a:t>
            </a:r>
            <a:r>
              <a:rPr lang="en-GB" b="1" dirty="0"/>
              <a:t>+5 </a:t>
            </a:r>
            <a:r>
              <a:rPr lang="en-GB" dirty="0"/>
              <a:t>to</a:t>
            </a:r>
            <a:r>
              <a:rPr lang="en-GB" b="1" dirty="0"/>
              <a:t> +40°C </a:t>
            </a:r>
            <a:br>
              <a:rPr lang="en-GB" b="1" dirty="0"/>
            </a:br>
            <a:r>
              <a:rPr lang="en-GB" dirty="0"/>
              <a:t>(same as DrugWipe)</a:t>
            </a:r>
          </a:p>
          <a:p>
            <a:r>
              <a:rPr lang="en-GB" dirty="0"/>
              <a:t>Storage temperature: </a:t>
            </a:r>
            <a:r>
              <a:rPr lang="en-GB" b="1" dirty="0"/>
              <a:t>−30 </a:t>
            </a:r>
            <a:r>
              <a:rPr lang="en-GB" dirty="0"/>
              <a:t>to</a:t>
            </a:r>
            <a:r>
              <a:rPr lang="en-GB" b="1" dirty="0"/>
              <a:t> +80°C</a:t>
            </a:r>
            <a:br>
              <a:rPr lang="en-GB" b="1" dirty="0"/>
            </a:br>
            <a:r>
              <a:rPr lang="en-GB" dirty="0"/>
              <a:t>(up to 24 hours)</a:t>
            </a:r>
          </a:p>
          <a:p>
            <a:r>
              <a:rPr lang="en-GB" dirty="0"/>
              <a:t>The temperature is </a:t>
            </a:r>
            <a:r>
              <a:rPr lang="en-GB" b="1" dirty="0"/>
              <a:t>monitored</a:t>
            </a:r>
            <a:r>
              <a:rPr lang="en-GB" dirty="0"/>
              <a:t> by the device and </a:t>
            </a:r>
            <a:r>
              <a:rPr lang="en-GB" b="1" dirty="0"/>
              <a:t>checked</a:t>
            </a:r>
            <a:r>
              <a:rPr lang="en-GB" dirty="0"/>
              <a:t> prior to measurement.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68F18D-65E3-4F9F-AF7F-DE10F920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67C78-0C92-4093-8DEF-735CC998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31BF-98F9-4D95-987F-A3D88F06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439E148-6C9C-4A0F-8A03-BD265ECE6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8" name="Sonne 7">
            <a:extLst>
              <a:ext uri="{FF2B5EF4-FFF2-40B4-BE49-F238E27FC236}">
                <a16:creationId xmlns:a16="http://schemas.microsoft.com/office/drawing/2014/main" id="{49A738DD-4849-4F39-90CF-D4D921E4696E}"/>
              </a:ext>
            </a:extLst>
          </p:cNvPr>
          <p:cNvSpPr/>
          <p:nvPr/>
        </p:nvSpPr>
        <p:spPr>
          <a:xfrm>
            <a:off x="2547953" y="1583938"/>
            <a:ext cx="1483530" cy="150275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33A68E-B318-4294-90E7-AE3606EBD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885" y="3709031"/>
            <a:ext cx="774026" cy="68501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9785D9D-946B-424B-B8B2-198EB6EE7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77" y="4672699"/>
            <a:ext cx="774026" cy="68501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612EC14-EA25-464D-80F0-7B8CFE9EF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4408" y="3429000"/>
            <a:ext cx="774026" cy="685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CA67DB4-7E6A-4ECF-931D-B7F890C54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38" y="2715466"/>
            <a:ext cx="774026" cy="685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0563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WipeAlyser Training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Part 4: DATA MANAGER software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99D555-E35D-4CBE-95C4-4894FF17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77" y="2276872"/>
            <a:ext cx="5074149" cy="34563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071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3DA27-2904-414C-8A8D-A80376DF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install the software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744DE2-712F-4200-B0DB-DBDC270A6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832" y="1268413"/>
            <a:ext cx="5969868" cy="4857750"/>
          </a:xfrm>
        </p:spPr>
        <p:txBody>
          <a:bodyPr/>
          <a:lstStyle/>
          <a:p>
            <a:r>
              <a:rPr lang="en-GB"/>
              <a:t>The </a:t>
            </a:r>
            <a:r>
              <a:rPr lang="en-GB" b="1"/>
              <a:t>installation file</a:t>
            </a:r>
            <a:r>
              <a:rPr lang="en-GB"/>
              <a:t> is provided on the </a:t>
            </a:r>
            <a:r>
              <a:rPr lang="en-GB" b="1"/>
              <a:t>USB stick</a:t>
            </a:r>
            <a:r>
              <a:rPr lang="en-GB"/>
              <a:t> included with the delivery.</a:t>
            </a:r>
          </a:p>
          <a:p>
            <a:r>
              <a:rPr lang="en-GB"/>
              <a:t>The software runs on </a:t>
            </a:r>
            <a:r>
              <a:rPr lang="en-GB" b="1"/>
              <a:t>Windows</a:t>
            </a:r>
            <a:r>
              <a:rPr lang="en-GB"/>
              <a:t> (version 7 or later).</a:t>
            </a:r>
          </a:p>
          <a:p>
            <a:r>
              <a:rPr lang="en-GB"/>
              <a:t>Prior to and during installation, a WipeAlyser must be </a:t>
            </a:r>
            <a:r>
              <a:rPr lang="en-GB" b="1"/>
              <a:t>connected to the PC</a:t>
            </a:r>
            <a:r>
              <a:rPr lang="en-GB"/>
              <a:t> and </a:t>
            </a:r>
            <a:r>
              <a:rPr lang="en-GB" b="1"/>
              <a:t>powered on</a:t>
            </a:r>
            <a:r>
              <a:rPr lang="en-GB"/>
              <a:t> to load the required </a:t>
            </a:r>
            <a:r>
              <a:rPr lang="en-GB" b="1"/>
              <a:t>drivers</a:t>
            </a:r>
            <a:r>
              <a:rPr lang="en-GB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5429A2-53A1-4385-8755-D80BF1B3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3C03B7-4498-48F1-9C44-3E228394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A450CF-5A18-4EF0-87CA-84C91125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83F258B-2F99-4D3A-A305-647A0D019B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B5F3ED3-C84D-4432-ADBF-4630233A6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1628800"/>
            <a:ext cx="1625970" cy="162597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49FA453-CC93-4171-A181-2FF42CCF1C09}"/>
              </a:ext>
            </a:extLst>
          </p:cNvPr>
          <p:cNvSpPr txBox="1"/>
          <p:nvPr/>
        </p:nvSpPr>
        <p:spPr>
          <a:xfrm>
            <a:off x="704528" y="329552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Desktop icon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980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F81D5-BCC6-474E-AEDE-965BA45E9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Login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1410BF-EDF2-44C9-96C9-A0EB33E4B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en-GB" b="1" dirty="0"/>
              <a:t>Log in</a:t>
            </a:r>
            <a:r>
              <a:rPr lang="en-GB" dirty="0"/>
              <a:t> as </a:t>
            </a:r>
            <a:r>
              <a:rPr lang="en-GB" b="1" dirty="0"/>
              <a:t>User</a:t>
            </a:r>
            <a:r>
              <a:rPr lang="en-GB" dirty="0"/>
              <a:t> or </a:t>
            </a:r>
            <a:r>
              <a:rPr lang="en-GB" b="1" dirty="0"/>
              <a:t>Administrator</a:t>
            </a:r>
            <a:r>
              <a:rPr lang="en-GB" dirty="0"/>
              <a:t>.</a:t>
            </a:r>
          </a:p>
          <a:p>
            <a:r>
              <a:rPr lang="en-GB" b="1" dirty="0"/>
              <a:t>Administrators</a:t>
            </a:r>
            <a:r>
              <a:rPr lang="en-GB" dirty="0"/>
              <a:t> are also able to </a:t>
            </a:r>
            <a:r>
              <a:rPr lang="en-GB" b="1" dirty="0"/>
              <a:t>delete</a:t>
            </a:r>
            <a:r>
              <a:rPr lang="en-GB" dirty="0"/>
              <a:t> </a:t>
            </a:r>
            <a:r>
              <a:rPr lang="en-GB" b="1" dirty="0"/>
              <a:t>data</a:t>
            </a:r>
            <a:r>
              <a:rPr lang="en-GB" dirty="0"/>
              <a:t> from the device.</a:t>
            </a:r>
          </a:p>
          <a:p>
            <a:r>
              <a:rPr lang="en-GB" dirty="0"/>
              <a:t>In both cases, the </a:t>
            </a:r>
            <a:r>
              <a:rPr lang="en-GB" dirty="0" err="1"/>
              <a:t>preset</a:t>
            </a:r>
            <a:r>
              <a:rPr lang="en-GB" dirty="0"/>
              <a:t> </a:t>
            </a:r>
            <a:r>
              <a:rPr lang="en-GB" b="1" dirty="0"/>
              <a:t>password</a:t>
            </a:r>
            <a:r>
              <a:rPr lang="en-GB" dirty="0"/>
              <a:t> is “</a:t>
            </a:r>
            <a:r>
              <a:rPr lang="en-GB" dirty="0" err="1"/>
              <a:t>securetec</a:t>
            </a:r>
            <a:r>
              <a:rPr lang="en-GB" dirty="0"/>
              <a:t>”.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113A1C-79B7-4754-A11F-0B1383D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C0D83B-D8E3-49C3-8423-13F4307B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1C3389-8888-45CB-A1CE-B5CB7FF8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731447D-00FA-4422-BB96-058B078452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1C5C07-1E11-450C-A1E7-6A904B47A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33829"/>
            <a:ext cx="6032565" cy="3532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7326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AFEBA-1F80-49ED-BB60-1C3D6EBD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 password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78198D-2C45-45C7-8992-3EB68C23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7F8E-0196-446B-A2AF-E4908B60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D49DC4-CF52-49DE-B307-437F4CA0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63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188E9E-FF86-4795-BA73-68958A45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8950BD0-EE0D-4954-AEA8-436DB3CB6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26630"/>
            <a:ext cx="6032564" cy="354673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1F07C62-FEA4-48B8-8F65-047930BD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808312" cy="4857750"/>
          </a:xfrm>
        </p:spPr>
        <p:txBody>
          <a:bodyPr/>
          <a:lstStyle/>
          <a:p>
            <a:r>
              <a:rPr lang="en-GB" b="1" dirty="0"/>
              <a:t>System</a:t>
            </a:r>
            <a:r>
              <a:rPr lang="en-GB" dirty="0"/>
              <a:t> – </a:t>
            </a:r>
            <a:r>
              <a:rPr lang="en-GB" b="1" dirty="0"/>
              <a:t>Change password</a:t>
            </a:r>
            <a:r>
              <a:rPr lang="en-GB" dirty="0"/>
              <a:t> should be used to </a:t>
            </a:r>
            <a:r>
              <a:rPr lang="en-GB" b="1" dirty="0"/>
              <a:t>change</a:t>
            </a:r>
            <a:r>
              <a:rPr lang="en-GB" dirty="0"/>
              <a:t> the password after the first login.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ECC73D1-DFC0-4178-991F-79617F5528AA}"/>
              </a:ext>
            </a:extLst>
          </p:cNvPr>
          <p:cNvSpPr/>
          <p:nvPr/>
        </p:nvSpPr>
        <p:spPr>
          <a:xfrm>
            <a:off x="19625" y="1797973"/>
            <a:ext cx="828919" cy="634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6900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AFEBA-1F80-49ED-BB60-1C3D6EBD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Change password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78198D-2C45-45C7-8992-3EB68C23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107F8E-0196-446B-A2AF-E4908B60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D49DC4-CF52-49DE-B307-437F4CA0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0188E9E-FF86-4795-BA73-68958A45A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11F07C62-FEA4-48B8-8F65-047930BDE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en-GB" b="1"/>
              <a:t>System</a:t>
            </a:r>
            <a:r>
              <a:rPr lang="en-GB"/>
              <a:t> – </a:t>
            </a:r>
            <a:r>
              <a:rPr lang="en-GB" b="1"/>
              <a:t>Change password</a:t>
            </a:r>
            <a:r>
              <a:rPr lang="en-GB"/>
              <a:t> should be used to </a:t>
            </a:r>
            <a:r>
              <a:rPr lang="en-GB" b="1"/>
              <a:t>change</a:t>
            </a:r>
            <a:r>
              <a:rPr lang="en-GB"/>
              <a:t> the password after the first login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2965D1-9431-429C-9701-2B82968E0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28850"/>
            <a:ext cx="6032564" cy="354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8727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Info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65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FD1A27-1A2C-463C-B9F8-683E9947F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20371"/>
            <a:ext cx="6032564" cy="3559257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en-GB" b="1"/>
              <a:t>System</a:t>
            </a:r>
            <a:r>
              <a:rPr lang="en-GB"/>
              <a:t> – </a:t>
            </a:r>
            <a:r>
              <a:rPr lang="en-GB" b="1"/>
              <a:t>Info</a:t>
            </a:r>
            <a:r>
              <a:rPr lang="en-GB"/>
              <a:t> shows information about the system.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2151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set the language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808312" cy="4857750"/>
          </a:xfrm>
        </p:spPr>
        <p:txBody>
          <a:bodyPr/>
          <a:lstStyle/>
          <a:p>
            <a:r>
              <a:rPr lang="en-GB" b="1" dirty="0"/>
              <a:t>Language</a:t>
            </a:r>
            <a:r>
              <a:rPr lang="en-GB" dirty="0"/>
              <a:t> lets you set the language.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E2B2AC-9272-43C7-8EEE-B220CC7F1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41976"/>
            <a:ext cx="6032564" cy="3516047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E5CF38B-45F8-40BC-BBD4-1C4ABE2673C0}"/>
              </a:ext>
            </a:extLst>
          </p:cNvPr>
          <p:cNvSpPr/>
          <p:nvPr/>
        </p:nvSpPr>
        <p:spPr>
          <a:xfrm>
            <a:off x="272480" y="1800000"/>
            <a:ext cx="828919" cy="908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955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connect WipeAlyser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en-GB"/>
              <a:t>Click </a:t>
            </a:r>
            <a:r>
              <a:rPr lang="en-GB" b="1"/>
              <a:t>Connect</a:t>
            </a:r>
            <a:r>
              <a:rPr lang="en-GB"/>
              <a:t> to connect the WipeAlyser to the software.</a:t>
            </a:r>
          </a:p>
          <a:p>
            <a:r>
              <a:rPr lang="en-GB"/>
              <a:t>After </a:t>
            </a:r>
            <a:r>
              <a:rPr lang="en-GB" b="1"/>
              <a:t>successful</a:t>
            </a:r>
            <a:r>
              <a:rPr lang="en-GB"/>
              <a:t> connection, the </a:t>
            </a:r>
            <a:r>
              <a:rPr lang="en-GB" b="1"/>
              <a:t>device</a:t>
            </a:r>
            <a:r>
              <a:rPr lang="en-GB"/>
              <a:t> </a:t>
            </a:r>
            <a:r>
              <a:rPr lang="en-GB" b="1"/>
              <a:t>appears</a:t>
            </a:r>
            <a:r>
              <a:rPr lang="en-GB"/>
              <a:t> in the window.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24EE82-A242-4A17-BA9D-F2B2B07DF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43264"/>
            <a:ext cx="6032564" cy="3513471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998561" y="2420888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105533F-02D0-406C-9B31-92B533E9F435}"/>
              </a:ext>
            </a:extLst>
          </p:cNvPr>
          <p:cNvCxnSpPr>
            <a:cxnSpLocks/>
          </p:cNvCxnSpPr>
          <p:nvPr/>
        </p:nvCxnSpPr>
        <p:spPr>
          <a:xfrm flipH="1" flipV="1">
            <a:off x="4232920" y="3933056"/>
            <a:ext cx="288032" cy="3600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BEA12B5-8A9A-4D73-95B3-9C1DEEBF8AC5}"/>
              </a:ext>
            </a:extLst>
          </p:cNvPr>
          <p:cNvSpPr txBox="1"/>
          <p:nvPr/>
        </p:nvSpPr>
        <p:spPr>
          <a:xfrm>
            <a:off x="4376936" y="4293096"/>
            <a:ext cx="946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WipeAlyser detected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8929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8937A7-D4F4-46A2-B7B4-B39AA8F7A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36430"/>
            <a:ext cx="6032564" cy="352713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Loading results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/>
          <a:lstStyle/>
          <a:p>
            <a:r>
              <a:rPr lang="en-GB"/>
              <a:t>Clicking </a:t>
            </a:r>
            <a:r>
              <a:rPr lang="en-GB" b="1"/>
              <a:t>Load results</a:t>
            </a:r>
            <a:r>
              <a:rPr lang="en-GB"/>
              <a:t> generates a </a:t>
            </a:r>
            <a:r>
              <a:rPr lang="en-GB" b="1"/>
              <a:t>list</a:t>
            </a:r>
            <a:r>
              <a:rPr lang="en-GB"/>
              <a:t> with the </a:t>
            </a:r>
            <a:r>
              <a:rPr lang="en-GB" b="1"/>
              <a:t>records</a:t>
            </a:r>
            <a:r>
              <a:rPr lang="en-GB"/>
              <a:t> stored on WipeAlyser.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102175" y="2924944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702515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select data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69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 fontScale="92500"/>
          </a:bodyPr>
          <a:lstStyle/>
          <a:p>
            <a:r>
              <a:rPr lang="en-GB"/>
              <a:t>To select individual rows, </a:t>
            </a:r>
            <a:r>
              <a:rPr lang="en-GB" b="1"/>
              <a:t>press and hold down the CTRL key</a:t>
            </a:r>
            <a:r>
              <a:rPr lang="en-GB"/>
              <a:t> and </a:t>
            </a:r>
            <a:r>
              <a:rPr lang="en-GB" b="1"/>
              <a:t>click</a:t>
            </a:r>
            <a:r>
              <a:rPr lang="en-GB"/>
              <a:t> on the relevant rows.</a:t>
            </a:r>
          </a:p>
          <a:p>
            <a:r>
              <a:rPr lang="en-GB"/>
              <a:t>If you </a:t>
            </a:r>
            <a:r>
              <a:rPr lang="en-GB" b="1"/>
              <a:t>press and hold down the SHIFT key</a:t>
            </a:r>
            <a:r>
              <a:rPr lang="en-GB"/>
              <a:t> and </a:t>
            </a:r>
            <a:r>
              <a:rPr lang="en-GB" b="1"/>
              <a:t>click</a:t>
            </a:r>
            <a:r>
              <a:rPr lang="en-GB"/>
              <a:t> on individual </a:t>
            </a:r>
            <a:r>
              <a:rPr lang="en-GB" b="1"/>
              <a:t>columns</a:t>
            </a:r>
            <a:r>
              <a:rPr lang="en-GB"/>
              <a:t>, you can </a:t>
            </a:r>
            <a:r>
              <a:rPr lang="en-GB" b="1"/>
              <a:t>deactivate</a:t>
            </a:r>
            <a:r>
              <a:rPr lang="en-GB"/>
              <a:t> these columns so that they are ignored when you save.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102175" y="2924944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92A5071-B91A-48EC-8607-D30556C5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33669"/>
            <a:ext cx="6032564" cy="3532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47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EA5B79-3FBB-4A3E-9155-355306D93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1" y="3201786"/>
            <a:ext cx="4513870" cy="3010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E854E6-B146-425E-AA2C-97754BCC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/>
          <a:lstStyle/>
          <a:p>
            <a:r>
              <a:rPr lang="en-GB"/>
              <a:t>Dust and moisture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F8E7F-C94F-4ACE-BC44-28CBE6F06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90" y="1268413"/>
            <a:ext cx="5194809" cy="4857750"/>
          </a:xfrm>
        </p:spPr>
        <p:txBody>
          <a:bodyPr>
            <a:normAutofit/>
          </a:bodyPr>
          <a:lstStyle/>
          <a:p>
            <a:r>
              <a:rPr lang="en-GB" dirty="0"/>
              <a:t>WipeAlyser is protected against </a:t>
            </a:r>
            <a:r>
              <a:rPr lang="en-GB" b="1" dirty="0"/>
              <a:t>dust</a:t>
            </a:r>
            <a:r>
              <a:rPr lang="en-GB" dirty="0"/>
              <a:t> and </a:t>
            </a:r>
            <a:r>
              <a:rPr lang="en-GB" b="1" dirty="0"/>
              <a:t>splash water</a:t>
            </a:r>
            <a:r>
              <a:rPr lang="en-GB" dirty="0"/>
              <a:t> (IP 54).</a:t>
            </a:r>
          </a:p>
          <a:p>
            <a:r>
              <a:rPr lang="en-GB" dirty="0"/>
              <a:t>WipeAlyser is </a:t>
            </a:r>
            <a:r>
              <a:rPr lang="en-GB" b="1" dirty="0"/>
              <a:t>resistant</a:t>
            </a:r>
            <a:r>
              <a:rPr lang="en-GB" dirty="0"/>
              <a:t> to </a:t>
            </a:r>
            <a:r>
              <a:rPr lang="en-GB" b="1" dirty="0"/>
              <a:t>splash water</a:t>
            </a:r>
            <a:r>
              <a:rPr lang="en-GB" dirty="0"/>
              <a:t> (printer lid closed); however, </a:t>
            </a:r>
            <a:r>
              <a:rPr lang="en-GB" b="1" dirty="0"/>
              <a:t>heavy rain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and </a:t>
            </a:r>
            <a:r>
              <a:rPr lang="en-GB" b="1" dirty="0"/>
              <a:t>long-term</a:t>
            </a:r>
            <a:r>
              <a:rPr lang="en-GB" dirty="0"/>
              <a:t> exposure can still damage the device.</a:t>
            </a:r>
          </a:p>
          <a:p>
            <a:r>
              <a:rPr lang="en-GB" b="1" dirty="0"/>
              <a:t>Contamination</a:t>
            </a:r>
            <a:r>
              <a:rPr lang="en-GB" dirty="0"/>
              <a:t> of the </a:t>
            </a:r>
            <a:r>
              <a:rPr lang="en-GB" b="1" dirty="0"/>
              <a:t>optical system</a:t>
            </a:r>
            <a:r>
              <a:rPr lang="en-GB" dirty="0"/>
              <a:t> with </a:t>
            </a:r>
            <a:r>
              <a:rPr lang="en-GB" b="1" dirty="0"/>
              <a:t>dust</a:t>
            </a:r>
            <a:r>
              <a:rPr lang="en-GB" dirty="0"/>
              <a:t> can affect the measurement result. </a:t>
            </a:r>
            <a:br>
              <a:rPr lang="en-GB" dirty="0"/>
            </a:br>
            <a:r>
              <a:rPr lang="en-GB" dirty="0"/>
              <a:t>Run the </a:t>
            </a:r>
            <a:r>
              <a:rPr lang="en-GB" b="1" dirty="0"/>
              <a:t>QC test</a:t>
            </a:r>
            <a:r>
              <a:rPr lang="en-GB" dirty="0"/>
              <a:t> at regular intervals.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68F18D-65E3-4F9F-AF7F-DE10F920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67C78-0C92-4093-8DEF-735CC998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31BF-98F9-4D95-987F-A3D88F06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439E148-6C9C-4A0F-8A03-BD265ECE6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Wolke 10">
            <a:extLst>
              <a:ext uri="{FF2B5EF4-FFF2-40B4-BE49-F238E27FC236}">
                <a16:creationId xmlns:a16="http://schemas.microsoft.com/office/drawing/2014/main" id="{7EED0B19-9D97-4B74-ACA4-E49A95758386}"/>
              </a:ext>
            </a:extLst>
          </p:cNvPr>
          <p:cNvSpPr/>
          <p:nvPr/>
        </p:nvSpPr>
        <p:spPr>
          <a:xfrm>
            <a:off x="920552" y="1405396"/>
            <a:ext cx="2432659" cy="1119403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8DB0823-BC7A-4B8C-9200-A13B0FF7F048}"/>
              </a:ext>
            </a:extLst>
          </p:cNvPr>
          <p:cNvCxnSpPr/>
          <p:nvPr/>
        </p:nvCxnSpPr>
        <p:spPr>
          <a:xfrm>
            <a:off x="1297088" y="277300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24D437FD-0BCA-4792-B911-BA0B681304A6}"/>
              </a:ext>
            </a:extLst>
          </p:cNvPr>
          <p:cNvCxnSpPr/>
          <p:nvPr/>
        </p:nvCxnSpPr>
        <p:spPr>
          <a:xfrm>
            <a:off x="1283551" y="349899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E689304-93FF-40D6-BF27-2ACE17E59FAD}"/>
              </a:ext>
            </a:extLst>
          </p:cNvPr>
          <p:cNvCxnSpPr/>
          <p:nvPr/>
        </p:nvCxnSpPr>
        <p:spPr>
          <a:xfrm>
            <a:off x="1754288" y="291701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51D82B5-15FE-47DB-996E-6EDF32EE2E8F}"/>
              </a:ext>
            </a:extLst>
          </p:cNvPr>
          <p:cNvCxnSpPr/>
          <p:nvPr/>
        </p:nvCxnSpPr>
        <p:spPr>
          <a:xfrm>
            <a:off x="1553012" y="3310595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AFDC15A-8357-49C3-83B4-3202273680C4}"/>
              </a:ext>
            </a:extLst>
          </p:cNvPr>
          <p:cNvCxnSpPr/>
          <p:nvPr/>
        </p:nvCxnSpPr>
        <p:spPr>
          <a:xfrm>
            <a:off x="2354009" y="274025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3169900-A2E1-492D-8362-BCBD784296AB}"/>
              </a:ext>
            </a:extLst>
          </p:cNvPr>
          <p:cNvCxnSpPr/>
          <p:nvPr/>
        </p:nvCxnSpPr>
        <p:spPr>
          <a:xfrm>
            <a:off x="2057068" y="3305321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5669B3E-F402-49C5-A324-B369BAACF5C2}"/>
              </a:ext>
            </a:extLst>
          </p:cNvPr>
          <p:cNvCxnSpPr/>
          <p:nvPr/>
        </p:nvCxnSpPr>
        <p:spPr>
          <a:xfrm>
            <a:off x="2354009" y="334659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56637DDD-BF25-4056-9A8D-CCE8D6366BEB}"/>
              </a:ext>
            </a:extLst>
          </p:cNvPr>
          <p:cNvCxnSpPr/>
          <p:nvPr/>
        </p:nvCxnSpPr>
        <p:spPr>
          <a:xfrm>
            <a:off x="1791826" y="370910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60BAF036-DEF5-4DC9-87B9-FC3551A7B109}"/>
              </a:ext>
            </a:extLst>
          </p:cNvPr>
          <p:cNvCxnSpPr/>
          <p:nvPr/>
        </p:nvCxnSpPr>
        <p:spPr>
          <a:xfrm>
            <a:off x="1556544" y="399713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5C46E1C-A63B-4D8B-9F1A-51F233023470}"/>
              </a:ext>
            </a:extLst>
          </p:cNvPr>
          <p:cNvCxnSpPr/>
          <p:nvPr/>
        </p:nvCxnSpPr>
        <p:spPr>
          <a:xfrm>
            <a:off x="2561124" y="298902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8354726-0651-42FD-AF74-5533117DB35F}"/>
              </a:ext>
            </a:extLst>
          </p:cNvPr>
          <p:cNvCxnSpPr/>
          <p:nvPr/>
        </p:nvCxnSpPr>
        <p:spPr>
          <a:xfrm>
            <a:off x="2777148" y="2845011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D60C56D-E4AB-4A6F-8D5D-FC9F5E83E594}"/>
              </a:ext>
            </a:extLst>
          </p:cNvPr>
          <p:cNvCxnSpPr/>
          <p:nvPr/>
        </p:nvCxnSpPr>
        <p:spPr>
          <a:xfrm>
            <a:off x="3137188" y="2488795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1D6B5D56-EEA8-4933-A842-367AE4AF2D5E}"/>
              </a:ext>
            </a:extLst>
          </p:cNvPr>
          <p:cNvCxnSpPr/>
          <p:nvPr/>
        </p:nvCxnSpPr>
        <p:spPr>
          <a:xfrm>
            <a:off x="1588351" y="262898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9F6A9AF2-7544-4392-9FC8-F2B861A06A43}"/>
              </a:ext>
            </a:extLst>
          </p:cNvPr>
          <p:cNvCxnSpPr/>
          <p:nvPr/>
        </p:nvCxnSpPr>
        <p:spPr>
          <a:xfrm>
            <a:off x="1725995" y="421316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B7422BA-E9F1-4595-96D7-BBE0B31CEEE2}"/>
              </a:ext>
            </a:extLst>
          </p:cNvPr>
          <p:cNvCxnSpPr/>
          <p:nvPr/>
        </p:nvCxnSpPr>
        <p:spPr>
          <a:xfrm>
            <a:off x="1048956" y="313304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CCE569BF-8327-415D-BDDF-E0F68FD64186}"/>
              </a:ext>
            </a:extLst>
          </p:cNvPr>
          <p:cNvCxnSpPr/>
          <p:nvPr/>
        </p:nvCxnSpPr>
        <p:spPr>
          <a:xfrm>
            <a:off x="1336988" y="435717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06FA5716-F556-47A2-B559-E6EDA4E4B365}"/>
              </a:ext>
            </a:extLst>
          </p:cNvPr>
          <p:cNvCxnSpPr/>
          <p:nvPr/>
        </p:nvCxnSpPr>
        <p:spPr>
          <a:xfrm>
            <a:off x="1120964" y="2445078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DD48416-7EA4-4798-B78E-AD2FF04D3E6F}"/>
              </a:ext>
            </a:extLst>
          </p:cNvPr>
          <p:cNvCxnSpPr/>
          <p:nvPr/>
        </p:nvCxnSpPr>
        <p:spPr>
          <a:xfrm>
            <a:off x="2777148" y="334659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9A07A5B-EFAD-46B8-A34A-2C66C815095D}"/>
              </a:ext>
            </a:extLst>
          </p:cNvPr>
          <p:cNvCxnSpPr/>
          <p:nvPr/>
        </p:nvCxnSpPr>
        <p:spPr>
          <a:xfrm>
            <a:off x="3024020" y="3025031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CA2EEB5-8A80-4558-BA7A-BDAA0345FBB7}"/>
              </a:ext>
            </a:extLst>
          </p:cNvPr>
          <p:cNvCxnSpPr/>
          <p:nvPr/>
        </p:nvCxnSpPr>
        <p:spPr>
          <a:xfrm>
            <a:off x="2713524" y="370910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A7A92BDF-5FE9-4003-B9C5-79CF06950B90}"/>
              </a:ext>
            </a:extLst>
          </p:cNvPr>
          <p:cNvCxnSpPr/>
          <p:nvPr/>
        </p:nvCxnSpPr>
        <p:spPr>
          <a:xfrm>
            <a:off x="3170724" y="3598627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B7BDF47C-8BE6-4057-A76C-A062D1D4999C}"/>
              </a:ext>
            </a:extLst>
          </p:cNvPr>
          <p:cNvCxnSpPr/>
          <p:nvPr/>
        </p:nvCxnSpPr>
        <p:spPr>
          <a:xfrm>
            <a:off x="2136881" y="2917019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9FA98FD0-3FFF-424F-BFC8-8B9BD090E32A}"/>
              </a:ext>
            </a:extLst>
          </p:cNvPr>
          <p:cNvCxnSpPr/>
          <p:nvPr/>
        </p:nvCxnSpPr>
        <p:spPr>
          <a:xfrm>
            <a:off x="2143270" y="3853123"/>
            <a:ext cx="0" cy="720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929013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transfer data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70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/>
          </a:bodyPr>
          <a:lstStyle/>
          <a:p>
            <a:r>
              <a:rPr lang="en-GB" b="1"/>
              <a:t>Export all</a:t>
            </a:r>
            <a:r>
              <a:rPr lang="en-GB"/>
              <a:t> or </a:t>
            </a:r>
            <a:r>
              <a:rPr lang="en-GB" b="1"/>
              <a:t>Export selection</a:t>
            </a:r>
            <a:r>
              <a:rPr lang="en-GB"/>
              <a:t> lets you transfer </a:t>
            </a:r>
            <a:r>
              <a:rPr lang="en-GB" b="1"/>
              <a:t>all</a:t>
            </a:r>
            <a:r>
              <a:rPr lang="en-GB"/>
              <a:t> or </a:t>
            </a:r>
            <a:r>
              <a:rPr lang="en-GB" b="1"/>
              <a:t>selected records</a:t>
            </a:r>
            <a:r>
              <a:rPr lang="en-GB"/>
              <a:t> to the </a:t>
            </a:r>
            <a:r>
              <a:rPr lang="en-GB" b="1"/>
              <a:t>PC</a:t>
            </a:r>
            <a:r>
              <a:rPr lang="en-GB"/>
              <a:t>.</a:t>
            </a:r>
          </a:p>
          <a:p>
            <a:r>
              <a:rPr lang="en-GB"/>
              <a:t>The data are exported to the selected location as an </a:t>
            </a:r>
            <a:r>
              <a:rPr lang="en-GB" b="1"/>
              <a:t>Excel file</a:t>
            </a:r>
            <a:r>
              <a:rPr lang="en-GB"/>
              <a:t>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102175" y="2924944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92A5071-B91A-48EC-8607-D30556C56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33669"/>
            <a:ext cx="6032564" cy="35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87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675EEBE-FA72-42DE-BE4C-91AE51FA2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23103"/>
            <a:ext cx="6032564" cy="35537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select data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71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/>
          </a:bodyPr>
          <a:lstStyle/>
          <a:p>
            <a:r>
              <a:rPr lang="en-GB" b="1"/>
              <a:t>Administrators</a:t>
            </a:r>
            <a:r>
              <a:rPr lang="en-GB"/>
              <a:t> can use </a:t>
            </a:r>
            <a:r>
              <a:rPr lang="en-GB" b="1"/>
              <a:t>Delete all</a:t>
            </a:r>
            <a:r>
              <a:rPr lang="en-GB"/>
              <a:t> to delete all data from the device.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009419" y="3411811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58EE390-C199-41E0-A4E5-6D528C2F6A77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6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9607B8A-BE64-4E8E-835C-8ACC7A3F0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32751"/>
            <a:ext cx="6032564" cy="35344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AC3F828-977E-4DD6-8BA6-96C772F0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to select data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D2AF77-5605-4759-8C49-67E7084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65F87B-DFCA-4DAA-ADC5-8B57F84A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B5F869-B367-4E43-A6A6-55FDFD40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72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FE4D9C9-8F06-4A42-BF88-83B2CD9CF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8A93D25-18D8-4522-A267-E022709C6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168" y="1268413"/>
            <a:ext cx="2945532" cy="4857750"/>
          </a:xfrm>
        </p:spPr>
        <p:txBody>
          <a:bodyPr>
            <a:normAutofit/>
          </a:bodyPr>
          <a:lstStyle/>
          <a:p>
            <a:r>
              <a:rPr lang="en-GB" b="1"/>
              <a:t>Delete selection</a:t>
            </a:r>
            <a:r>
              <a:rPr lang="en-GB"/>
              <a:t> lets you delete </a:t>
            </a:r>
            <a:r>
              <a:rPr lang="en-GB" b="1"/>
              <a:t>selected</a:t>
            </a:r>
            <a:r>
              <a:rPr lang="en-GB"/>
              <a:t> records from the device.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903842-C2D1-40F2-BFC5-59E4CBAD3561}"/>
              </a:ext>
            </a:extLst>
          </p:cNvPr>
          <p:cNvCxnSpPr/>
          <p:nvPr/>
        </p:nvCxnSpPr>
        <p:spPr>
          <a:xfrm flipH="1">
            <a:off x="1076569" y="3589276"/>
            <a:ext cx="28803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58EE390-C199-41E0-A4E5-6D528C2F6A77}"/>
              </a:ext>
            </a:extLst>
          </p:cNvPr>
          <p:cNvSpPr/>
          <p:nvPr/>
        </p:nvSpPr>
        <p:spPr>
          <a:xfrm rot="21105103">
            <a:off x="6212814" y="268512"/>
            <a:ext cx="2065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Special rights required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6419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WipeAlyser Training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5745088" y="4149080"/>
            <a:ext cx="3671962" cy="936104"/>
          </a:xfrm>
        </p:spPr>
        <p:txBody>
          <a:bodyPr/>
          <a:lstStyle/>
          <a:p>
            <a:pPr algn="l"/>
            <a:r>
              <a:rPr lang="en-GB" dirty="0"/>
              <a:t>Part 5: </a:t>
            </a:r>
            <a:br>
              <a:rPr lang="en-GB" dirty="0"/>
            </a:br>
            <a:r>
              <a:rPr lang="en-GB" dirty="0"/>
              <a:t>Information for partner distributors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7083BF-EBDF-49A1-8AC1-9730ED15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2671424"/>
            <a:ext cx="4824536" cy="2667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22537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5D537-C890-4AA3-869E-43D88B40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Device shipments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338B23-FF06-49BA-8F83-1F2DB93EB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760" y="1268413"/>
            <a:ext cx="6617940" cy="4857750"/>
          </a:xfrm>
        </p:spPr>
        <p:txBody>
          <a:bodyPr>
            <a:normAutofit/>
          </a:bodyPr>
          <a:lstStyle/>
          <a:p>
            <a:r>
              <a:rPr lang="en-GB"/>
              <a:t>Make </a:t>
            </a:r>
            <a:r>
              <a:rPr lang="en-GB" dirty="0"/>
              <a:t>sure the packaging is </a:t>
            </a:r>
            <a:r>
              <a:rPr lang="en-GB" b="1" dirty="0"/>
              <a:t>shock-proof</a:t>
            </a:r>
            <a:r>
              <a:rPr lang="en-GB" dirty="0"/>
              <a:t>.</a:t>
            </a:r>
          </a:p>
          <a:p>
            <a:r>
              <a:rPr lang="en-GB" dirty="0"/>
              <a:t>Two copies of the </a:t>
            </a:r>
            <a:r>
              <a:rPr lang="en-GB" b="1" dirty="0"/>
              <a:t>UN3481 label </a:t>
            </a:r>
            <a:r>
              <a:rPr lang="en-GB" dirty="0"/>
              <a:t>and the shipper’s </a:t>
            </a:r>
            <a:r>
              <a:rPr lang="en-GB" b="1" dirty="0"/>
              <a:t>phone number</a:t>
            </a:r>
            <a:r>
              <a:rPr lang="en-GB" dirty="0"/>
              <a:t> must be added to the outside of the package.</a:t>
            </a:r>
          </a:p>
          <a:p>
            <a:r>
              <a:rPr lang="en-GB" b="1" dirty="0"/>
              <a:t>MSDS for the batteries</a:t>
            </a:r>
            <a:r>
              <a:rPr lang="en-GB" dirty="0"/>
              <a:t> must be placed inside the package on top of the contents.</a:t>
            </a:r>
          </a:p>
          <a:p>
            <a:r>
              <a:rPr lang="en-GB" dirty="0"/>
              <a:t>The </a:t>
            </a:r>
            <a:r>
              <a:rPr lang="en-GB" b="1" dirty="0"/>
              <a:t>type designation</a:t>
            </a:r>
            <a:r>
              <a:rPr lang="en-GB" dirty="0"/>
              <a:t> of the </a:t>
            </a:r>
            <a:r>
              <a:rPr lang="en-GB" b="1" dirty="0"/>
              <a:t>battery</a:t>
            </a:r>
            <a:r>
              <a:rPr lang="en-GB" dirty="0"/>
              <a:t> must be noted on the </a:t>
            </a:r>
            <a:r>
              <a:rPr lang="en-GB" b="1" dirty="0"/>
              <a:t>commercial invoice</a:t>
            </a:r>
            <a:r>
              <a:rPr lang="en-GB" dirty="0"/>
              <a:t>.</a:t>
            </a:r>
          </a:p>
          <a:p>
            <a:r>
              <a:rPr lang="en-GB" dirty="0"/>
              <a:t>Observe </a:t>
            </a:r>
            <a:r>
              <a:rPr lang="en-GB" b="1" dirty="0"/>
              <a:t>country-specific</a:t>
            </a:r>
            <a:r>
              <a:rPr lang="en-GB" dirty="0"/>
              <a:t> </a:t>
            </a:r>
            <a:r>
              <a:rPr lang="en-GB" b="1" dirty="0"/>
              <a:t>requirements</a:t>
            </a:r>
            <a:r>
              <a:rPr lang="en-GB" dirty="0"/>
              <a:t>.</a:t>
            </a:r>
          </a:p>
          <a:p>
            <a:r>
              <a:rPr lang="en-GB" b="1" dirty="0"/>
              <a:t>Contact</a:t>
            </a:r>
            <a:r>
              <a:rPr lang="en-GB" dirty="0"/>
              <a:t> </a:t>
            </a:r>
            <a:r>
              <a:rPr lang="en-GB" dirty="0" err="1"/>
              <a:t>Securetec</a:t>
            </a:r>
            <a:r>
              <a:rPr lang="en-GB" dirty="0"/>
              <a:t> in case of questions.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1D8C0A-C977-4EBF-9FDF-E294D5A0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C94CA2-6761-4251-85B4-F47EE4A0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37A4C9-4AA3-4C3C-A0FC-57CE2DBD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74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70DC6C8-61F4-48CB-B08F-EAB52524E0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35F0A59-7E05-4E00-B7CA-ACB4F2CDA2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44" y="1473833"/>
            <a:ext cx="1836513" cy="136399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3C4E377-842E-4C5B-89C7-CEF739EE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4" y="3205787"/>
            <a:ext cx="1628775" cy="1628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5132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65C95-6220-4641-9F8A-BAE7BFFC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Service/calibration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BB8CFF-2A90-4769-AEDA-9F4FFE7C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06D915-5C90-4888-8933-62B1D09F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D72082-D699-40D4-A10E-C79442CF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75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02F1CB-B980-4E8F-93C5-6E94B71743F9}"/>
              </a:ext>
            </a:extLst>
          </p:cNvPr>
          <p:cNvSpPr txBox="1"/>
          <p:nvPr/>
        </p:nvSpPr>
        <p:spPr>
          <a:xfrm>
            <a:off x="3296816" y="1155076"/>
            <a:ext cx="2808312" cy="147732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Partner: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Visual inspection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Perform QC tests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14F750F-24A5-4BC0-A54E-CB740CA3F7FA}"/>
              </a:ext>
            </a:extLst>
          </p:cNvPr>
          <p:cNvSpPr txBox="1"/>
          <p:nvPr/>
        </p:nvSpPr>
        <p:spPr>
          <a:xfrm>
            <a:off x="272479" y="3188176"/>
            <a:ext cx="2880309" cy="64633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No concerns:</a:t>
            </a:r>
          </a:p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Return to customer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0DBE277-63BE-4C73-B136-1D1B55C33428}"/>
              </a:ext>
            </a:extLst>
          </p:cNvPr>
          <p:cNvSpPr txBox="1"/>
          <p:nvPr/>
        </p:nvSpPr>
        <p:spPr>
          <a:xfrm>
            <a:off x="6212386" y="2646754"/>
            <a:ext cx="2664296" cy="64633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Inspection not passed: Contact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Securetec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E45E55-D5C6-4FD5-A814-998C6352BE19}"/>
              </a:ext>
            </a:extLst>
          </p:cNvPr>
          <p:cNvSpPr txBox="1"/>
          <p:nvPr/>
        </p:nvSpPr>
        <p:spPr>
          <a:xfrm>
            <a:off x="6212386" y="3738457"/>
            <a:ext cx="2664296" cy="923330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Remote maintenance session via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Teamviewer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 needed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9AE8EB3-7B98-4EE6-AA6E-D09F097C31B7}"/>
              </a:ext>
            </a:extLst>
          </p:cNvPr>
          <p:cNvSpPr txBox="1"/>
          <p:nvPr/>
        </p:nvSpPr>
        <p:spPr>
          <a:xfrm>
            <a:off x="6212386" y="5166135"/>
            <a:ext cx="2664296" cy="646331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 persists: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Send to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Securetec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FD41630-DC4E-4BF4-A99D-2366D86DC3ED}"/>
              </a:ext>
            </a:extLst>
          </p:cNvPr>
          <p:cNvSpPr txBox="1"/>
          <p:nvPr/>
        </p:nvSpPr>
        <p:spPr>
          <a:xfrm>
            <a:off x="3296816" y="4316887"/>
            <a:ext cx="1957078" cy="369332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Problem solved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6706E06-220D-438C-A0E7-E1062B7FD391}"/>
              </a:ext>
            </a:extLst>
          </p:cNvPr>
          <p:cNvCxnSpPr>
            <a:cxnSpLocks/>
            <a:stCxn id="3" idx="3"/>
            <a:endCxn id="9" idx="0"/>
          </p:cNvCxnSpPr>
          <p:nvPr/>
        </p:nvCxnSpPr>
        <p:spPr>
          <a:xfrm>
            <a:off x="6105128" y="1893740"/>
            <a:ext cx="1439406" cy="75301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D48AF70-E591-46EA-ACC5-84F7E2768037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7544534" y="3293085"/>
            <a:ext cx="0" cy="44537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A586E18-E375-4B21-AD7A-508981D4322D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7544534" y="4661787"/>
            <a:ext cx="0" cy="504348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AC89EACA-D8E5-44CC-848A-0CD9E39EFA25}"/>
              </a:ext>
            </a:extLst>
          </p:cNvPr>
          <p:cNvCxnSpPr>
            <a:cxnSpLocks/>
            <a:stCxn id="10" idx="1"/>
            <a:endCxn id="12" idx="3"/>
          </p:cNvCxnSpPr>
          <p:nvPr/>
        </p:nvCxnSpPr>
        <p:spPr>
          <a:xfrm flipH="1">
            <a:off x="5253894" y="4200122"/>
            <a:ext cx="958492" cy="301431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995A43AE-D2C3-4162-84A7-D504642B5B8B}"/>
              </a:ext>
            </a:extLst>
          </p:cNvPr>
          <p:cNvCxnSpPr>
            <a:cxnSpLocks/>
            <a:stCxn id="12" idx="1"/>
            <a:endCxn id="8" idx="2"/>
          </p:cNvCxnSpPr>
          <p:nvPr/>
        </p:nvCxnSpPr>
        <p:spPr>
          <a:xfrm flipH="1" flipV="1">
            <a:off x="1712634" y="3834507"/>
            <a:ext cx="1584182" cy="66704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25F31F8-AE75-44A5-B0C9-0732E48D5955}"/>
              </a:ext>
            </a:extLst>
          </p:cNvPr>
          <p:cNvCxnSpPr>
            <a:cxnSpLocks/>
            <a:stCxn id="3" idx="1"/>
            <a:endCxn id="8" idx="0"/>
          </p:cNvCxnSpPr>
          <p:nvPr/>
        </p:nvCxnSpPr>
        <p:spPr>
          <a:xfrm flipH="1">
            <a:off x="1712634" y="1893740"/>
            <a:ext cx="1584182" cy="1294436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456138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710DF9-59C2-4543-9504-0E53E65D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Firmware updates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06109E-7E82-4E38-A281-B920C85E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9DB115-AB5E-4E96-A95A-FCEAD340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1BC90-838D-4CB0-BDB4-A3A0FD39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76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FE12CD9-02CC-4989-AE09-72B89D8848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22A0586-1EF9-4751-8570-8BA32C10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68413"/>
            <a:ext cx="8346132" cy="4857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The firmware consists of several components:</a:t>
            </a:r>
          </a:p>
          <a:p>
            <a:pPr>
              <a:buFontTx/>
              <a:buChar char="-"/>
            </a:pPr>
            <a:r>
              <a:rPr lang="en-GB" dirty="0"/>
              <a:t>The </a:t>
            </a:r>
            <a:r>
              <a:rPr lang="en-GB" b="1" dirty="0"/>
              <a:t>firmware</a:t>
            </a:r>
            <a:r>
              <a:rPr lang="en-GB" dirty="0"/>
              <a:t> itself (at the present time, needs to be updated by </a:t>
            </a:r>
            <a:r>
              <a:rPr lang="en-GB" dirty="0" err="1"/>
              <a:t>Securetec</a:t>
            </a:r>
            <a:r>
              <a:rPr lang="en-GB" dirty="0"/>
              <a:t> via </a:t>
            </a:r>
            <a:r>
              <a:rPr lang="en-GB" dirty="0" err="1"/>
              <a:t>Teamviewer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b="1" dirty="0"/>
              <a:t>Language Table</a:t>
            </a:r>
            <a:r>
              <a:rPr lang="en-GB" dirty="0"/>
              <a:t> (file on SD card): contains </a:t>
            </a:r>
            <a:r>
              <a:rPr lang="en-GB" b="1" dirty="0"/>
              <a:t>language packs</a:t>
            </a:r>
          </a:p>
          <a:p>
            <a:pPr>
              <a:buFontTx/>
              <a:buChar char="-"/>
            </a:pPr>
            <a:r>
              <a:rPr lang="en-GB" b="1" dirty="0"/>
              <a:t>XML files</a:t>
            </a:r>
            <a:r>
              <a:rPr lang="en-GB" dirty="0"/>
              <a:t> (file on SD card): contains </a:t>
            </a:r>
            <a:r>
              <a:rPr lang="en-GB" b="1" dirty="0" err="1"/>
              <a:t>DrugWipe</a:t>
            </a:r>
            <a:r>
              <a:rPr lang="en-GB" b="1" dirty="0"/>
              <a:t> info</a:t>
            </a:r>
            <a:r>
              <a:rPr lang="en-GB" dirty="0"/>
              <a:t> and </a:t>
            </a:r>
            <a:r>
              <a:rPr lang="en-GB" b="1" dirty="0"/>
              <a:t>test parameters</a:t>
            </a:r>
          </a:p>
          <a:p>
            <a:pPr>
              <a:buFontTx/>
              <a:buChar char="-"/>
            </a:pPr>
            <a:r>
              <a:rPr lang="en-GB" dirty="0"/>
              <a:t>Service file (on SD card)</a:t>
            </a:r>
          </a:p>
          <a:p>
            <a:pPr>
              <a:buFontTx/>
              <a:buChar char="-"/>
            </a:pPr>
            <a:r>
              <a:rPr lang="en-GB" dirty="0"/>
              <a:t>Reference images of the various blank strips (on SD card)</a:t>
            </a:r>
          </a:p>
          <a:p>
            <a:pPr>
              <a:buFontTx/>
              <a:buChar char="-"/>
            </a:pPr>
            <a:endParaRPr lang="de-DE" dirty="0"/>
          </a:p>
          <a:p>
            <a:pPr marL="990600" indent="-990600">
              <a:buNone/>
            </a:pPr>
            <a:r>
              <a:rPr lang="en-GB" i="1" dirty="0"/>
              <a:t>Contact: 	Peter Hoffmann </a:t>
            </a:r>
          </a:p>
          <a:p>
            <a:pPr marL="990600" indent="-990600">
              <a:buNone/>
            </a:pPr>
            <a:r>
              <a:rPr lang="en-GB" i="1" dirty="0"/>
              <a:t>	service@securetec.net</a:t>
            </a:r>
          </a:p>
          <a:p>
            <a:pPr>
              <a:buFontTx/>
              <a:buChar char="-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1646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5F30F3-05CA-4EF8-96F4-30D00C2E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to do after detecting a bug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75350C-030F-465C-83DB-6DBDB031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1040E1-C6D1-4232-B5F9-DEC0879D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24D6C4-5303-4507-BAC3-2F298EAB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77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D2DE32F-D72D-4F2F-8F06-37892A1B26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3991B7F-A2D6-42A4-BA1E-FB64D6F77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68413"/>
            <a:ext cx="6689948" cy="4857750"/>
          </a:xfrm>
        </p:spPr>
        <p:txBody>
          <a:bodyPr/>
          <a:lstStyle/>
          <a:p>
            <a:r>
              <a:rPr lang="en-GB" b="1"/>
              <a:t>Notify</a:t>
            </a:r>
            <a:r>
              <a:rPr lang="en-GB"/>
              <a:t> Securetec</a:t>
            </a:r>
          </a:p>
          <a:p>
            <a:r>
              <a:rPr lang="en-GB"/>
              <a:t>Take a </a:t>
            </a:r>
            <a:r>
              <a:rPr lang="en-GB" b="1"/>
              <a:t>screenshot</a:t>
            </a:r>
            <a:r>
              <a:rPr lang="en-GB"/>
              <a:t> when the bug occurs</a:t>
            </a:r>
          </a:p>
          <a:p>
            <a:r>
              <a:rPr lang="en-GB" b="1"/>
              <a:t>Document</a:t>
            </a:r>
            <a:r>
              <a:rPr lang="en-GB"/>
              <a:t> the steps </a:t>
            </a:r>
            <a:r>
              <a:rPr lang="en-GB" b="1"/>
              <a:t>leading up to</a:t>
            </a:r>
            <a:r>
              <a:rPr lang="en-GB"/>
              <a:t> the bug</a:t>
            </a:r>
          </a:p>
          <a:p>
            <a:r>
              <a:rPr lang="en-GB" b="1"/>
              <a:t>Firmware version</a:t>
            </a:r>
            <a:r>
              <a:rPr lang="en-GB"/>
              <a:t> of the device in question</a:t>
            </a:r>
          </a:p>
          <a:p>
            <a:r>
              <a:rPr lang="en-GB" b="1"/>
              <a:t>Serial number</a:t>
            </a:r>
            <a:r>
              <a:rPr lang="en-GB"/>
              <a:t> of the device</a:t>
            </a:r>
          </a:p>
          <a:p>
            <a:r>
              <a:rPr lang="en-GB" b="1"/>
              <a:t>Log file</a:t>
            </a:r>
            <a:r>
              <a:rPr lang="en-GB"/>
              <a:t> (if applicable)</a:t>
            </a:r>
          </a:p>
          <a:p>
            <a:r>
              <a:rPr lang="en-GB" b="1"/>
              <a:t>Additional</a:t>
            </a:r>
            <a:r>
              <a:rPr lang="en-GB"/>
              <a:t> </a:t>
            </a:r>
            <a:r>
              <a:rPr lang="en-GB" b="1"/>
              <a:t>info</a:t>
            </a:r>
            <a:r>
              <a:rPr lang="en-GB"/>
              <a:t> that may be relevant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98EFCD8-7070-4137-94BD-8D0F28370B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429" y="1359823"/>
            <a:ext cx="2448431" cy="4320000"/>
          </a:xfrm>
          <a:prstGeom prst="rect">
            <a:avLst/>
          </a:prstGeom>
          <a:ln w="6350">
            <a:solidFill>
              <a:schemeClr val="accent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810C585-9985-4A9A-8D62-B29256469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23" y="5062472"/>
            <a:ext cx="1728192" cy="1234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38304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 for your time.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2873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Contact</a:t>
            </a: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488504" y="4184005"/>
            <a:ext cx="2652294" cy="198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1200" b="1">
                <a:solidFill>
                  <a:prstClr val="white"/>
                </a:solidFill>
                <a:cs typeface="Arial" pitchFamily="34" charset="0"/>
              </a:rPr>
              <a:t>Max Mustermann</a:t>
            </a:r>
          </a:p>
          <a:p>
            <a:pPr>
              <a:spcBef>
                <a:spcPct val="20000"/>
              </a:spcBef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position</a:t>
            </a:r>
          </a:p>
          <a:p>
            <a:pPr>
              <a:spcBef>
                <a:spcPct val="20000"/>
              </a:spcBef>
              <a:defRPr/>
            </a:pPr>
            <a:endParaRPr lang="de-DE" sz="800" b="1" dirty="0">
              <a:solidFill>
                <a:prstClr val="white"/>
              </a:solidFill>
              <a:cs typeface="Arial" pitchFamily="34" charset="0"/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Securetec Detektions-Systeme AG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Lilienthalstraße 7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85579 Neubiberg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Germany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P +49 89 203080-1651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F +49 89 203080-1652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info@securetec.net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www.securetec.net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800" b="1">
                <a:solidFill>
                  <a:prstClr val="white"/>
                </a:solidFill>
                <a:cs typeface="Arial" pitchFamily="34" charset="0"/>
              </a:rPr>
              <a:t>© Securetec Detektions-Systeme AG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de-DE" sz="800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9F370D-6590-4534-99AC-FAF2D1CF8DF8}"/>
              </a:ext>
            </a:extLst>
          </p:cNvPr>
          <p:cNvPicPr/>
          <p:nvPr/>
        </p:nvPicPr>
        <p:blipFill rotWithShape="1">
          <a:blip r:embed="rId3"/>
          <a:srcRect l="26256" t="46679" r="27976" b="34861"/>
          <a:stretch/>
        </p:blipFill>
        <p:spPr bwMode="auto">
          <a:xfrm>
            <a:off x="416496" y="548680"/>
            <a:ext cx="7272808" cy="1691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74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EA5B79-3FBB-4A3E-9155-355306D93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447">
            <a:off x="450308" y="2647963"/>
            <a:ext cx="4513870" cy="3010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E854E6-B146-425E-AA2C-97754BCC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7344021" cy="634082"/>
          </a:xfrm>
        </p:spPr>
        <p:txBody>
          <a:bodyPr>
            <a:normAutofit/>
          </a:bodyPr>
          <a:lstStyle/>
          <a:p>
            <a:r>
              <a:rPr lang="en-GB"/>
              <a:t>Resistance to impact and vibrations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F8E7F-C94F-4ACE-BC44-28CBE6F06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890" y="1268413"/>
            <a:ext cx="5147413" cy="48577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Up to a certain degree, </a:t>
            </a:r>
            <a:r>
              <a:rPr lang="en-GB" dirty="0" err="1"/>
              <a:t>WipeAlyser</a:t>
            </a:r>
            <a:r>
              <a:rPr lang="en-GB" dirty="0"/>
              <a:t> is </a:t>
            </a:r>
            <a:r>
              <a:rPr lang="en-GB" b="1" dirty="0"/>
              <a:t>resistant</a:t>
            </a:r>
            <a:r>
              <a:rPr lang="en-GB" dirty="0"/>
              <a:t> to </a:t>
            </a:r>
            <a:r>
              <a:rPr lang="en-GB" b="1" dirty="0"/>
              <a:t>impact</a:t>
            </a:r>
            <a:r>
              <a:rPr lang="en-GB" dirty="0"/>
              <a:t> and </a:t>
            </a:r>
            <a:r>
              <a:rPr lang="en-GB" b="1" dirty="0"/>
              <a:t>vibrations</a:t>
            </a:r>
            <a:r>
              <a:rPr lang="en-GB" dirty="0"/>
              <a:t>*.</a:t>
            </a:r>
          </a:p>
          <a:p>
            <a:r>
              <a:rPr lang="en-GB" dirty="0"/>
              <a:t>But please remember that </a:t>
            </a:r>
            <a:r>
              <a:rPr lang="en-GB" dirty="0" err="1"/>
              <a:t>WipeAlyser</a:t>
            </a:r>
            <a:r>
              <a:rPr lang="en-GB" dirty="0"/>
              <a:t> is a </a:t>
            </a:r>
            <a:r>
              <a:rPr lang="en-GB" b="1" dirty="0"/>
              <a:t>high-end optical measuring device</a:t>
            </a:r>
            <a:r>
              <a:rPr lang="en-GB" dirty="0"/>
              <a:t>. It should be handled with care.</a:t>
            </a:r>
          </a:p>
          <a:p>
            <a:r>
              <a:rPr lang="en-GB" dirty="0"/>
              <a:t>The </a:t>
            </a:r>
            <a:r>
              <a:rPr lang="en-GB" b="1" dirty="0"/>
              <a:t>carrying bag</a:t>
            </a:r>
            <a:r>
              <a:rPr lang="en-GB" dirty="0"/>
              <a:t> offers additional protection.</a:t>
            </a:r>
          </a:p>
          <a:p>
            <a:pPr marL="0" indent="0"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68F18D-65E3-4F9F-AF7F-DE10F920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367C78-0C92-4093-8DEF-735CC998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C831BF-98F9-4D95-987F-A3D88F06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439E148-6C9C-4A0F-8A03-BD265ECE63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algn="r"/>
            <a:r>
              <a:rPr lang="en-GB" sz="1000">
                <a:solidFill>
                  <a:schemeClr val="tx1"/>
                </a:solidFill>
              </a:rPr>
              <a:t>* in accordance with IEC 60068-2-64, IEC 60068-2-27</a:t>
            </a:r>
          </a:p>
        </p:txBody>
      </p:sp>
      <p:sp>
        <p:nvSpPr>
          <p:cNvPr id="35" name="Foliennummernplatzhalter 5">
            <a:extLst>
              <a:ext uri="{FF2B5EF4-FFF2-40B4-BE49-F238E27FC236}">
                <a16:creationId xmlns:a16="http://schemas.microsoft.com/office/drawing/2014/main" id="{5FC25A48-24C7-49DF-9677-F02A7B5670F6}"/>
              </a:ext>
            </a:extLst>
          </p:cNvPr>
          <p:cNvSpPr txBox="1">
            <a:spLocks/>
          </p:cNvSpPr>
          <p:nvPr/>
        </p:nvSpPr>
        <p:spPr>
          <a:xfrm>
            <a:off x="8841432" y="6356351"/>
            <a:ext cx="56926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de-DE"/>
            </a:defPPr>
            <a:lvl1pPr marL="0" algn="l" defTabSz="914400" rtl="0" eaLnBrk="1" latinLnBrk="0" hangingPunct="1">
              <a:defRPr lang="de-DE" sz="1000" b="1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6AE60A-B69C-4790-82F7-3882EDF23186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37" name="Gewitterblitz 36">
            <a:extLst>
              <a:ext uri="{FF2B5EF4-FFF2-40B4-BE49-F238E27FC236}">
                <a16:creationId xmlns:a16="http://schemas.microsoft.com/office/drawing/2014/main" id="{19BCB942-0EAC-4383-92B1-6ED058E7EA29}"/>
              </a:ext>
            </a:extLst>
          </p:cNvPr>
          <p:cNvSpPr/>
          <p:nvPr/>
        </p:nvSpPr>
        <p:spPr>
          <a:xfrm rot="6538902">
            <a:off x="2692319" y="4308883"/>
            <a:ext cx="1368152" cy="1425129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ewitterblitz 12">
            <a:extLst>
              <a:ext uri="{FF2B5EF4-FFF2-40B4-BE49-F238E27FC236}">
                <a16:creationId xmlns:a16="http://schemas.microsoft.com/office/drawing/2014/main" id="{48A1E3FE-7851-4C99-B3FD-3F29EA28AE0C}"/>
              </a:ext>
            </a:extLst>
          </p:cNvPr>
          <p:cNvSpPr/>
          <p:nvPr/>
        </p:nvSpPr>
        <p:spPr>
          <a:xfrm rot="21170576">
            <a:off x="128557" y="4071310"/>
            <a:ext cx="1368152" cy="1425129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ewitterblitz 13">
            <a:extLst>
              <a:ext uri="{FF2B5EF4-FFF2-40B4-BE49-F238E27FC236}">
                <a16:creationId xmlns:a16="http://schemas.microsoft.com/office/drawing/2014/main" id="{D51A1502-B6FF-4560-BCE7-CA9ECF9B66DB}"/>
              </a:ext>
            </a:extLst>
          </p:cNvPr>
          <p:cNvSpPr/>
          <p:nvPr/>
        </p:nvSpPr>
        <p:spPr>
          <a:xfrm rot="1083568">
            <a:off x="434590" y="3617285"/>
            <a:ext cx="1368152" cy="1425129"/>
          </a:xfrm>
          <a:prstGeom prst="lightningBol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205CF-988F-4516-9200-FD48207A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Device controls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628C4A8-DC30-430D-B617-20209CB39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2121" y="2013058"/>
            <a:ext cx="3746311" cy="274550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9FC13B-22C1-4601-84E8-4543C9F9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D6D6-5644-404D-94EC-25955B0D6B7F}" type="datetime1">
              <a:rPr lang="de-DE" smtClean="0"/>
              <a:t>14.01.2021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71846-0CFD-4331-A886-A0656EFC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 SECURETEC Detektions-Systeme AG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8D10D8-6844-45EF-BDE7-DC2919234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9</a:t>
            </a:fld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DCA4CE0D-AAB7-49DC-A89B-34623A6EB32D}"/>
              </a:ext>
            </a:extLst>
          </p:cNvPr>
          <p:cNvCxnSpPr>
            <a:cxnSpLocks/>
          </p:cNvCxnSpPr>
          <p:nvPr/>
        </p:nvCxnSpPr>
        <p:spPr>
          <a:xfrm>
            <a:off x="4734329" y="1725026"/>
            <a:ext cx="0" cy="8398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429E8911-E33E-44AC-AEEA-34E58F9AC27E}"/>
              </a:ext>
            </a:extLst>
          </p:cNvPr>
          <p:cNvSpPr txBox="1"/>
          <p:nvPr/>
        </p:nvSpPr>
        <p:spPr>
          <a:xfrm>
            <a:off x="3474189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Touchscreen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9F042B4-3E0B-4670-B027-F7EC2DD44066}"/>
              </a:ext>
            </a:extLst>
          </p:cNvPr>
          <p:cNvCxnSpPr>
            <a:cxnSpLocks/>
          </p:cNvCxnSpPr>
          <p:nvPr/>
        </p:nvCxnSpPr>
        <p:spPr>
          <a:xfrm flipH="1">
            <a:off x="5595027" y="3751235"/>
            <a:ext cx="10081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76DD2256-5BC0-461F-965F-7F4D24FD62BD}"/>
              </a:ext>
            </a:extLst>
          </p:cNvPr>
          <p:cNvSpPr txBox="1"/>
          <p:nvPr/>
        </p:nvSpPr>
        <p:spPr>
          <a:xfrm>
            <a:off x="6603139" y="3479640"/>
            <a:ext cx="1942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button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On/Off function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E9799BB8-AE46-4392-9129-51847E59B23E}"/>
              </a:ext>
            </a:extLst>
          </p:cNvPr>
          <p:cNvCxnSpPr>
            <a:cxnSpLocks/>
          </p:cNvCxnSpPr>
          <p:nvPr/>
        </p:nvCxnSpPr>
        <p:spPr>
          <a:xfrm flipH="1">
            <a:off x="2800832" y="3741403"/>
            <a:ext cx="100811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D90D3B5F-5B4C-4E46-B382-CBCBB8CEA632}"/>
              </a:ext>
            </a:extLst>
          </p:cNvPr>
          <p:cNvSpPr txBox="1"/>
          <p:nvPr/>
        </p:nvSpPr>
        <p:spPr>
          <a:xfrm>
            <a:off x="850534" y="3479640"/>
            <a:ext cx="187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Home button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go to the main menu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9DA9C43-39A8-4788-B362-CE039785C167}"/>
              </a:ext>
            </a:extLst>
          </p:cNvPr>
          <p:cNvCxnSpPr>
            <a:cxnSpLocks/>
          </p:cNvCxnSpPr>
          <p:nvPr/>
        </p:nvCxnSpPr>
        <p:spPr>
          <a:xfrm flipH="1">
            <a:off x="2432720" y="3861048"/>
            <a:ext cx="1728192" cy="526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28FBDE2D-ACFE-4584-9186-B47A62915997}"/>
              </a:ext>
            </a:extLst>
          </p:cNvPr>
          <p:cNvSpPr txBox="1"/>
          <p:nvPr/>
        </p:nvSpPr>
        <p:spPr>
          <a:xfrm>
            <a:off x="704528" y="4225723"/>
            <a:ext cx="2520280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Result status LED: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negative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positive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Flashing = test invalid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88E56A9-5F43-4E1C-89A7-67609D601592}"/>
              </a:ext>
            </a:extLst>
          </p:cNvPr>
          <p:cNvCxnSpPr>
            <a:cxnSpLocks/>
          </p:cNvCxnSpPr>
          <p:nvPr/>
        </p:nvCxnSpPr>
        <p:spPr>
          <a:xfrm>
            <a:off x="5241032" y="3861048"/>
            <a:ext cx="1356814" cy="52679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27D7F4D7-69ED-40DB-BE4E-9B5361A96F2F}"/>
              </a:ext>
            </a:extLst>
          </p:cNvPr>
          <p:cNvSpPr txBox="1"/>
          <p:nvPr/>
        </p:nvSpPr>
        <p:spPr>
          <a:xfrm>
            <a:off x="6619841" y="4225568"/>
            <a:ext cx="3297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Status LED: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On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Eco mode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Flashing = charging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Steady light = fully charged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: Flashing = hardware error</a:t>
            </a:r>
          </a:p>
        </p:txBody>
      </p:sp>
      <p:sp>
        <p:nvSpPr>
          <p:cNvPr id="28" name="Flussdiagramm: Verbinder 27">
            <a:extLst>
              <a:ext uri="{FF2B5EF4-FFF2-40B4-BE49-F238E27FC236}">
                <a16:creationId xmlns:a16="http://schemas.microsoft.com/office/drawing/2014/main" id="{045BF81B-10D7-40B2-B45E-83A2EE3ADFB9}"/>
              </a:ext>
            </a:extLst>
          </p:cNvPr>
          <p:cNvSpPr/>
          <p:nvPr/>
        </p:nvSpPr>
        <p:spPr>
          <a:xfrm>
            <a:off x="781180" y="4708486"/>
            <a:ext cx="144000" cy="14339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lussdiagramm: Verbinder 28">
            <a:extLst>
              <a:ext uri="{FF2B5EF4-FFF2-40B4-BE49-F238E27FC236}">
                <a16:creationId xmlns:a16="http://schemas.microsoft.com/office/drawing/2014/main" id="{A9D72E85-2EFA-4682-9767-64FAB78D881F}"/>
              </a:ext>
            </a:extLst>
          </p:cNvPr>
          <p:cNvSpPr/>
          <p:nvPr/>
        </p:nvSpPr>
        <p:spPr>
          <a:xfrm>
            <a:off x="781180" y="5024232"/>
            <a:ext cx="144000" cy="14339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lussdiagramm: Verbinder 29">
            <a:extLst>
              <a:ext uri="{FF2B5EF4-FFF2-40B4-BE49-F238E27FC236}">
                <a16:creationId xmlns:a16="http://schemas.microsoft.com/office/drawing/2014/main" id="{D743CCE7-BAA3-4C14-8048-4F9DB69BDB21}"/>
              </a:ext>
            </a:extLst>
          </p:cNvPr>
          <p:cNvSpPr/>
          <p:nvPr/>
        </p:nvSpPr>
        <p:spPr>
          <a:xfrm>
            <a:off x="6687083" y="5032540"/>
            <a:ext cx="144000" cy="143390"/>
          </a:xfrm>
          <a:prstGeom prst="flowChartConnec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lussdiagramm: Verbinder 30">
            <a:extLst>
              <a:ext uri="{FF2B5EF4-FFF2-40B4-BE49-F238E27FC236}">
                <a16:creationId xmlns:a16="http://schemas.microsoft.com/office/drawing/2014/main" id="{77F8178C-D46E-455A-B1EE-FCAEDDC10C1E}"/>
              </a:ext>
            </a:extLst>
          </p:cNvPr>
          <p:cNvSpPr/>
          <p:nvPr/>
        </p:nvSpPr>
        <p:spPr>
          <a:xfrm>
            <a:off x="6687083" y="4713004"/>
            <a:ext cx="144000" cy="143390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Sonne 31">
            <a:extLst>
              <a:ext uri="{FF2B5EF4-FFF2-40B4-BE49-F238E27FC236}">
                <a16:creationId xmlns:a16="http://schemas.microsoft.com/office/drawing/2014/main" id="{C79E45FE-4BBE-448E-B601-C43ACB38F36B}"/>
              </a:ext>
            </a:extLst>
          </p:cNvPr>
          <p:cNvSpPr/>
          <p:nvPr/>
        </p:nvSpPr>
        <p:spPr>
          <a:xfrm>
            <a:off x="709164" y="5280334"/>
            <a:ext cx="288032" cy="290437"/>
          </a:xfrm>
          <a:prstGeom prst="sun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lussdiagramm: Verbinder 32">
            <a:extLst>
              <a:ext uri="{FF2B5EF4-FFF2-40B4-BE49-F238E27FC236}">
                <a16:creationId xmlns:a16="http://schemas.microsoft.com/office/drawing/2014/main" id="{A1448F63-9375-4F55-982A-FBC757999DFE}"/>
              </a:ext>
            </a:extLst>
          </p:cNvPr>
          <p:cNvSpPr/>
          <p:nvPr/>
        </p:nvSpPr>
        <p:spPr>
          <a:xfrm>
            <a:off x="6687083" y="5688475"/>
            <a:ext cx="144000" cy="14339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Sonne 35">
            <a:extLst>
              <a:ext uri="{FF2B5EF4-FFF2-40B4-BE49-F238E27FC236}">
                <a16:creationId xmlns:a16="http://schemas.microsoft.com/office/drawing/2014/main" id="{A4B26C2B-766D-43DD-AE5A-91BFB78AA4E7}"/>
              </a:ext>
            </a:extLst>
          </p:cNvPr>
          <p:cNvSpPr/>
          <p:nvPr/>
        </p:nvSpPr>
        <p:spPr>
          <a:xfrm>
            <a:off x="6622259" y="5280334"/>
            <a:ext cx="288032" cy="290437"/>
          </a:xfrm>
          <a:prstGeom prst="sun">
            <a:avLst/>
          </a:prstGeom>
          <a:solidFill>
            <a:srgbClr val="FFFF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Sonne 36">
            <a:extLst>
              <a:ext uri="{FF2B5EF4-FFF2-40B4-BE49-F238E27FC236}">
                <a16:creationId xmlns:a16="http://schemas.microsoft.com/office/drawing/2014/main" id="{98ACBE4D-A869-4096-8516-401B4B29CC88}"/>
              </a:ext>
            </a:extLst>
          </p:cNvPr>
          <p:cNvSpPr/>
          <p:nvPr/>
        </p:nvSpPr>
        <p:spPr>
          <a:xfrm>
            <a:off x="6622259" y="5926510"/>
            <a:ext cx="288032" cy="290437"/>
          </a:xfrm>
          <a:prstGeom prst="sun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1883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EC Vorlage v01">
  <a:themeElements>
    <a:clrScheme name="Benutzerdefiniert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BBB59"/>
      </a:hlink>
      <a:folHlink>
        <a:srgbClr val="4F612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3256</Words>
  <Application>Microsoft Office PowerPoint</Application>
  <PresentationFormat>A4-Papier (210 x 297 mm)</PresentationFormat>
  <Paragraphs>594</Paragraphs>
  <Slides>79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79</vt:i4>
      </vt:variant>
    </vt:vector>
  </HeadingPairs>
  <TitlesOfParts>
    <vt:vector size="82" baseType="lpstr">
      <vt:lpstr>Arial</vt:lpstr>
      <vt:lpstr>Calibri</vt:lpstr>
      <vt:lpstr>SEC Vorlage v01</vt:lpstr>
      <vt:lpstr>Notes regarding the slides</vt:lpstr>
      <vt:lpstr>WipeAlyser Training</vt:lpstr>
      <vt:lpstr>WipeAlyser Analyser System</vt:lpstr>
      <vt:lpstr>Using WipeAlyser with DrugWipe</vt:lpstr>
      <vt:lpstr>WipeAlyser – a drug pre-screening device</vt:lpstr>
      <vt:lpstr>Temperature</vt:lpstr>
      <vt:lpstr>Dust and moisture</vt:lpstr>
      <vt:lpstr>Resistance to impact and vibrations</vt:lpstr>
      <vt:lpstr>Device controls</vt:lpstr>
      <vt:lpstr>Device connections</vt:lpstr>
      <vt:lpstr>Accessories</vt:lpstr>
      <vt:lpstr>Accessories</vt:lpstr>
      <vt:lpstr>Accessories</vt:lpstr>
      <vt:lpstr>WipeAlyser Training</vt:lpstr>
      <vt:lpstr>Start-Up</vt:lpstr>
      <vt:lpstr>Status bar</vt:lpstr>
      <vt:lpstr>Login</vt:lpstr>
      <vt:lpstr>Self-check</vt:lpstr>
      <vt:lpstr>Self-check</vt:lpstr>
      <vt:lpstr>Self-check</vt:lpstr>
      <vt:lpstr>Service info</vt:lpstr>
      <vt:lpstr>Service info</vt:lpstr>
      <vt:lpstr>How to prepare for a measurement</vt:lpstr>
      <vt:lpstr>2 readout methods after sample collection</vt:lpstr>
      <vt:lpstr>How to perform the analysis</vt:lpstr>
      <vt:lpstr>Result display</vt:lpstr>
      <vt:lpstr>Result display</vt:lpstr>
      <vt:lpstr>Data Input</vt:lpstr>
      <vt:lpstr>Data Input – Summary</vt:lpstr>
      <vt:lpstr>Printing</vt:lpstr>
      <vt:lpstr>How to view stored results</vt:lpstr>
      <vt:lpstr>Result display</vt:lpstr>
      <vt:lpstr>Maintenance &amp; service</vt:lpstr>
      <vt:lpstr>QC test</vt:lpstr>
      <vt:lpstr>QC test </vt:lpstr>
      <vt:lpstr>WipeAlyser Training</vt:lpstr>
      <vt:lpstr>Device info/check</vt:lpstr>
      <vt:lpstr>Device info/check</vt:lpstr>
      <vt:lpstr>Log file</vt:lpstr>
      <vt:lpstr>Language</vt:lpstr>
      <vt:lpstr>Date/time</vt:lpstr>
      <vt:lpstr>Display/eco</vt:lpstr>
      <vt:lpstr>Sound</vt:lpstr>
      <vt:lpstr>Printer</vt:lpstr>
      <vt:lpstr>Advanced settings</vt:lpstr>
      <vt:lpstr>User management</vt:lpstr>
      <vt:lpstr>User management</vt:lpstr>
      <vt:lpstr>User management</vt:lpstr>
      <vt:lpstr>User management</vt:lpstr>
      <vt:lpstr>User management</vt:lpstr>
      <vt:lpstr>Record</vt:lpstr>
      <vt:lpstr>Sensors</vt:lpstr>
      <vt:lpstr>Sensors</vt:lpstr>
      <vt:lpstr>Self-check</vt:lpstr>
      <vt:lpstr>Service/QC tests</vt:lpstr>
      <vt:lpstr>Service/QC tests</vt:lpstr>
      <vt:lpstr>Anonymise</vt:lpstr>
      <vt:lpstr>Import/Export</vt:lpstr>
      <vt:lpstr>Data structure on the SD card</vt:lpstr>
      <vt:lpstr>WipeAlyser Training</vt:lpstr>
      <vt:lpstr>How to install the software</vt:lpstr>
      <vt:lpstr>Login</vt:lpstr>
      <vt:lpstr>Change password</vt:lpstr>
      <vt:lpstr>Change password</vt:lpstr>
      <vt:lpstr>Info</vt:lpstr>
      <vt:lpstr>How to set the language</vt:lpstr>
      <vt:lpstr>How to connect WipeAlyser</vt:lpstr>
      <vt:lpstr>Loading results</vt:lpstr>
      <vt:lpstr>How to select data</vt:lpstr>
      <vt:lpstr>How to transfer data</vt:lpstr>
      <vt:lpstr>How to select data</vt:lpstr>
      <vt:lpstr>How to select data</vt:lpstr>
      <vt:lpstr>WipeAlyser Training</vt:lpstr>
      <vt:lpstr>Device shipments</vt:lpstr>
      <vt:lpstr>Service/calibration</vt:lpstr>
      <vt:lpstr>Firmware updates</vt:lpstr>
      <vt:lpstr>What to do after detecting a bug</vt:lpstr>
      <vt:lpstr>Thank you for your time. 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Jeannette Jenke</dc:creator>
  <cp:lastModifiedBy>Englmann Matthias</cp:lastModifiedBy>
  <cp:revision>523</cp:revision>
  <dcterms:modified xsi:type="dcterms:W3CDTF">2021-01-14T08:47:50Z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37623577-10AF-4344-B5EB-D3446C0655F3</vt:lpwstr>
  </property>
  <property fmtid="{D5CDD505-2E9C-101B-9397-08002B2CF9AE}" pid="3" name="ArticulatePath">
    <vt:lpwstr>WipeAlyser Schulungsfolien Vers 3.3_EN</vt:lpwstr>
  </property>
</Properties>
</file>