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1"/>
  </p:notesMasterIdLst>
  <p:sldIdLst>
    <p:sldId id="346" r:id="rId2"/>
    <p:sldId id="269" r:id="rId3"/>
    <p:sldId id="276" r:id="rId4"/>
    <p:sldId id="270" r:id="rId5"/>
    <p:sldId id="277" r:id="rId6"/>
    <p:sldId id="280" r:id="rId7"/>
    <p:sldId id="278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90" r:id="rId17"/>
    <p:sldId id="289" r:id="rId18"/>
    <p:sldId id="291" r:id="rId19"/>
    <p:sldId id="321" r:id="rId20"/>
    <p:sldId id="292" r:id="rId21"/>
    <p:sldId id="349" r:id="rId22"/>
    <p:sldId id="350" r:id="rId23"/>
    <p:sldId id="294" r:id="rId24"/>
    <p:sldId id="293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51" r:id="rId39"/>
    <p:sldId id="343" r:id="rId40"/>
    <p:sldId id="308" r:id="rId41"/>
    <p:sldId id="309" r:id="rId42"/>
    <p:sldId id="310" r:id="rId43"/>
    <p:sldId id="311" r:id="rId44"/>
    <p:sldId id="312" r:id="rId45"/>
    <p:sldId id="313" r:id="rId46"/>
    <p:sldId id="314" r:id="rId47"/>
    <p:sldId id="315" r:id="rId48"/>
    <p:sldId id="316" r:id="rId49"/>
    <p:sldId id="317" r:id="rId50"/>
    <p:sldId id="318" r:id="rId51"/>
    <p:sldId id="319" r:id="rId52"/>
    <p:sldId id="320" r:id="rId53"/>
    <p:sldId id="352" r:id="rId54"/>
    <p:sldId id="322" r:id="rId55"/>
    <p:sldId id="323" r:id="rId56"/>
    <p:sldId id="353" r:id="rId57"/>
    <p:sldId id="324" r:id="rId58"/>
    <p:sldId id="325" r:id="rId59"/>
    <p:sldId id="347" r:id="rId60"/>
    <p:sldId id="326" r:id="rId61"/>
    <p:sldId id="327" r:id="rId62"/>
    <p:sldId id="328" r:id="rId63"/>
    <p:sldId id="329" r:id="rId64"/>
    <p:sldId id="330" r:id="rId65"/>
    <p:sldId id="331" r:id="rId66"/>
    <p:sldId id="332" r:id="rId67"/>
    <p:sldId id="335" r:id="rId68"/>
    <p:sldId id="336" r:id="rId69"/>
    <p:sldId id="337" r:id="rId70"/>
    <p:sldId id="342" r:id="rId71"/>
    <p:sldId id="340" r:id="rId72"/>
    <p:sldId id="341" r:id="rId73"/>
    <p:sldId id="333" r:id="rId74"/>
    <p:sldId id="339" r:id="rId75"/>
    <p:sldId id="348" r:id="rId76"/>
    <p:sldId id="338" r:id="rId77"/>
    <p:sldId id="344" r:id="rId78"/>
    <p:sldId id="272" r:id="rId79"/>
    <p:sldId id="275" r:id="rId80"/>
  </p:sldIdLst>
  <p:sldSz cx="9906000" cy="6858000" type="A4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3884">
          <p15:clr>
            <a:srgbClr val="A4A3A4"/>
          </p15:clr>
        </p15:guide>
        <p15:guide id="3" orient="horz" pos="663">
          <p15:clr>
            <a:srgbClr val="A4A3A4"/>
          </p15:clr>
        </p15:guide>
        <p15:guide id="4" orient="horz" pos="799">
          <p15:clr>
            <a:srgbClr val="A4A3A4"/>
          </p15:clr>
        </p15:guide>
        <p15:guide id="5" orient="horz" pos="1480">
          <p15:clr>
            <a:srgbClr val="A4A3A4"/>
          </p15:clr>
        </p15:guide>
        <p15:guide id="6" orient="horz" pos="1706">
          <p15:clr>
            <a:srgbClr val="A4A3A4"/>
          </p15:clr>
        </p15:guide>
        <p15:guide id="7" pos="320">
          <p15:clr>
            <a:srgbClr val="A4A3A4"/>
          </p15:clr>
        </p15:guide>
        <p15:guide id="8" pos="810">
          <p15:clr>
            <a:srgbClr val="A4A3A4"/>
          </p15:clr>
        </p15:guide>
        <p15:guide id="9" pos="5932">
          <p15:clr>
            <a:srgbClr val="A4A3A4"/>
          </p15:clr>
        </p15:guide>
        <p15:guide id="10" pos="3120">
          <p15:clr>
            <a:srgbClr val="A4A3A4"/>
          </p15:clr>
        </p15:guide>
        <p15:guide id="11" pos="3366">
          <p15:clr>
            <a:srgbClr val="A4A3A4"/>
          </p15:clr>
        </p15:guide>
        <p15:guide id="12" pos="348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nglmann Matthias" initials="EM" lastIdx="1" clrIdx="0">
    <p:extLst>
      <p:ext uri="{19B8F6BF-5375-455C-9EA6-DF929625EA0E}">
        <p15:presenceInfo xmlns:p15="http://schemas.microsoft.com/office/powerpoint/2012/main" userId="Englmann Matthia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000000"/>
    <a:srgbClr val="143D77"/>
    <a:srgbClr val="0074BE"/>
    <a:srgbClr val="C5C6C6"/>
    <a:srgbClr val="00683A"/>
    <a:srgbClr val="F49700"/>
    <a:srgbClr val="D12C19"/>
    <a:srgbClr val="565655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15" autoAdjust="0"/>
    <p:restoredTop sz="94943" autoAdjust="0"/>
  </p:normalViewPr>
  <p:slideViewPr>
    <p:cSldViewPr>
      <p:cViewPr varScale="1">
        <p:scale>
          <a:sx n="113" d="100"/>
          <a:sy n="113" d="100"/>
        </p:scale>
        <p:origin x="1626" y="114"/>
      </p:cViewPr>
      <p:guideLst>
        <p:guide orient="horz" pos="2160"/>
        <p:guide orient="horz" pos="3884"/>
        <p:guide orient="horz" pos="663"/>
        <p:guide orient="horz" pos="799"/>
        <p:guide orient="horz" pos="1480"/>
        <p:guide orient="horz" pos="1706"/>
        <p:guide pos="320"/>
        <p:guide pos="810"/>
        <p:guide pos="5932"/>
        <p:guide pos="3120"/>
        <p:guide pos="3366"/>
        <p:guide pos="348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936" y="-84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commentAuthors" Target="commentAuthor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45659" cy="496332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5" y="2"/>
            <a:ext cx="2945659" cy="496332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r">
              <a:defRPr sz="1200"/>
            </a:lvl1pPr>
          </a:lstStyle>
          <a:p>
            <a:fld id="{1761717F-B5F7-40F0-9C63-F27E1CFF7AA2}" type="datetimeFigureOut">
              <a:rPr lang="de-DE" smtClean="0"/>
              <a:pPr/>
              <a:t>14.01.2021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744538"/>
            <a:ext cx="537527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4" tIns="45712" rIns="91424" bIns="45712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5"/>
            <a:ext cx="5438140" cy="4466987"/>
          </a:xfrm>
          <a:prstGeom prst="rect">
            <a:avLst/>
          </a:prstGeom>
        </p:spPr>
        <p:txBody>
          <a:bodyPr vert="horz" lIns="91424" tIns="45712" rIns="91424" bIns="45712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428585"/>
            <a:ext cx="2945659" cy="496332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5" y="9428585"/>
            <a:ext cx="2945659" cy="496332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r">
              <a:defRPr sz="1200"/>
            </a:lvl1pPr>
          </a:lstStyle>
          <a:p>
            <a:fld id="{8DEAB124-2887-4EEC-B562-A7696E95C35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5777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52514"/>
            <a:ext cx="9906000" cy="5805487"/>
          </a:xfrm>
          <a:prstGeom prst="rect">
            <a:avLst/>
          </a:prstGeom>
          <a:solidFill>
            <a:srgbClr val="0074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232920" y="3429000"/>
            <a:ext cx="5184130" cy="57606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232920" y="4149080"/>
            <a:ext cx="5184130" cy="936104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5" name="Rechteck 4"/>
          <p:cNvSpPr/>
          <p:nvPr userDrawn="1"/>
        </p:nvSpPr>
        <p:spPr>
          <a:xfrm>
            <a:off x="0" y="1052514"/>
            <a:ext cx="9906000" cy="215900"/>
          </a:xfrm>
          <a:prstGeom prst="rect">
            <a:avLst/>
          </a:prstGeom>
          <a:solidFill>
            <a:srgbClr val="0074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8" name="Gruppieren 14"/>
          <p:cNvGrpSpPr/>
          <p:nvPr userDrawn="1"/>
        </p:nvGrpSpPr>
        <p:grpSpPr>
          <a:xfrm>
            <a:off x="0" y="1047433"/>
            <a:ext cx="9906000" cy="220980"/>
            <a:chOff x="0" y="1047433"/>
            <a:chExt cx="9906000" cy="220980"/>
          </a:xfrm>
        </p:grpSpPr>
        <p:sp>
          <p:nvSpPr>
            <p:cNvPr id="29" name="Rechteck 28"/>
            <p:cNvSpPr/>
            <p:nvPr/>
          </p:nvSpPr>
          <p:spPr>
            <a:xfrm>
              <a:off x="0" y="1052513"/>
              <a:ext cx="9906000" cy="215900"/>
            </a:xfrm>
            <a:prstGeom prst="rect">
              <a:avLst/>
            </a:prstGeom>
            <a:solidFill>
              <a:srgbClr val="143D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800" dirty="0"/>
            </a:p>
          </p:txBody>
        </p:sp>
        <p:sp>
          <p:nvSpPr>
            <p:cNvPr id="30" name="Rechteck 29"/>
            <p:cNvSpPr/>
            <p:nvPr/>
          </p:nvSpPr>
          <p:spPr>
            <a:xfrm>
              <a:off x="249534" y="1052513"/>
              <a:ext cx="2543226" cy="2159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Rechteck 30"/>
            <p:cNvSpPr/>
            <p:nvPr/>
          </p:nvSpPr>
          <p:spPr>
            <a:xfrm>
              <a:off x="272480" y="1052513"/>
              <a:ext cx="2448272" cy="2159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Rechteck 31"/>
            <p:cNvSpPr/>
            <p:nvPr/>
          </p:nvSpPr>
          <p:spPr>
            <a:xfrm>
              <a:off x="848544" y="1052513"/>
              <a:ext cx="1656184" cy="2159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Rechteck 32"/>
            <p:cNvSpPr/>
            <p:nvPr/>
          </p:nvSpPr>
          <p:spPr>
            <a:xfrm>
              <a:off x="1136576" y="1052513"/>
              <a:ext cx="1152128" cy="2159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Rechteck 33"/>
            <p:cNvSpPr/>
            <p:nvPr/>
          </p:nvSpPr>
          <p:spPr>
            <a:xfrm>
              <a:off x="1568624" y="1052513"/>
              <a:ext cx="576064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Rechteck 34"/>
            <p:cNvSpPr/>
            <p:nvPr/>
          </p:nvSpPr>
          <p:spPr>
            <a:xfrm>
              <a:off x="1928663" y="1052513"/>
              <a:ext cx="88337" cy="215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Rechteck 35"/>
            <p:cNvSpPr/>
            <p:nvPr/>
          </p:nvSpPr>
          <p:spPr>
            <a:xfrm>
              <a:off x="1856656" y="1052513"/>
              <a:ext cx="144016" cy="2159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37" name="Gruppieren 19"/>
            <p:cNvGrpSpPr/>
            <p:nvPr/>
          </p:nvGrpSpPr>
          <p:grpSpPr>
            <a:xfrm>
              <a:off x="2792760" y="1047433"/>
              <a:ext cx="3600400" cy="220524"/>
              <a:chOff x="3584848" y="1047433"/>
              <a:chExt cx="3600400" cy="220524"/>
            </a:xfrm>
          </p:grpSpPr>
          <p:cxnSp>
            <p:nvCxnSpPr>
              <p:cNvPr id="38" name="Gerade Verbindung 37"/>
              <p:cNvCxnSpPr/>
              <p:nvPr/>
            </p:nvCxnSpPr>
            <p:spPr>
              <a:xfrm>
                <a:off x="3584848" y="1047433"/>
                <a:ext cx="0" cy="2159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Gleichschenkliges Dreieck 38"/>
              <p:cNvSpPr/>
              <p:nvPr/>
            </p:nvSpPr>
            <p:spPr>
              <a:xfrm rot="5400000">
                <a:off x="3594306" y="1132517"/>
                <a:ext cx="105504" cy="4571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0" name="Textfeld 39"/>
              <p:cNvSpPr txBox="1"/>
              <p:nvPr/>
            </p:nvSpPr>
            <p:spPr>
              <a:xfrm>
                <a:off x="3728864" y="1052513"/>
                <a:ext cx="345638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defTabSz="835516"/>
                <a:r>
                  <a:rPr lang="en-US" sz="800" b="1" i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we detect to protect</a:t>
                </a:r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erchar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52514"/>
            <a:ext cx="9906000" cy="5805487"/>
          </a:xfrm>
          <a:prstGeom prst="rect">
            <a:avLst/>
          </a:prstGeom>
          <a:solidFill>
            <a:srgbClr val="0074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07339" y="1196752"/>
            <a:ext cx="8903361" cy="576064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 Inhalt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 userDrawn="1"/>
        </p:nvSpPr>
        <p:spPr>
          <a:xfrm>
            <a:off x="0" y="1"/>
            <a:ext cx="9906000" cy="10525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95300" y="1268413"/>
            <a:ext cx="8915400" cy="4857750"/>
          </a:xfrm>
        </p:spPr>
        <p:txBody>
          <a:bodyPr/>
          <a:lstStyle>
            <a:lvl1pPr>
              <a:lnSpc>
                <a:spcPct val="15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506506" y="6130926"/>
            <a:ext cx="7956884" cy="249857"/>
          </a:xfrm>
        </p:spPr>
        <p:txBody>
          <a:bodyPr>
            <a:normAutofit/>
          </a:bodyPr>
          <a:lstStyle>
            <a:lvl1pPr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buNone/>
              <a:defRPr sz="800"/>
            </a:lvl2pPr>
          </a:lstStyle>
          <a:p>
            <a:pPr lvl="0"/>
            <a:endParaRPr lang="de-DE" dirty="0"/>
          </a:p>
        </p:txBody>
      </p:sp>
      <p:sp>
        <p:nvSpPr>
          <p:cNvPr id="12" name="Text Box 12"/>
          <p:cNvSpPr txBox="1">
            <a:spLocks noChangeArrowheads="1"/>
          </p:cNvSpPr>
          <p:nvPr userDrawn="1"/>
        </p:nvSpPr>
        <p:spPr bwMode="auto">
          <a:xfrm rot="16200000">
            <a:off x="8176648" y="4828904"/>
            <a:ext cx="3066940" cy="392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3516" tIns="41758" rIns="83516" bIns="41758">
            <a:spAutoFit/>
          </a:bodyPr>
          <a:lstStyle/>
          <a:p>
            <a:pPr algn="l" defTabSz="835516"/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we detect to protect</a:t>
            </a:r>
          </a:p>
        </p:txBody>
      </p:sp>
      <p:grpSp>
        <p:nvGrpSpPr>
          <p:cNvPr id="7" name="Gruppieren 27"/>
          <p:cNvGrpSpPr/>
          <p:nvPr userDrawn="1"/>
        </p:nvGrpSpPr>
        <p:grpSpPr>
          <a:xfrm>
            <a:off x="9523577" y="2420835"/>
            <a:ext cx="392108" cy="4446691"/>
            <a:chOff x="8782213" y="2411309"/>
            <a:chExt cx="361946" cy="4446691"/>
          </a:xfrm>
        </p:grpSpPr>
        <p:grpSp>
          <p:nvGrpSpPr>
            <p:cNvPr id="8" name="Gruppieren 10"/>
            <p:cNvGrpSpPr/>
            <p:nvPr userDrawn="1"/>
          </p:nvGrpSpPr>
          <p:grpSpPr>
            <a:xfrm>
              <a:off x="8812038" y="2411309"/>
              <a:ext cx="331962" cy="4446691"/>
              <a:chOff x="8812038" y="2411309"/>
              <a:chExt cx="331962" cy="4446691"/>
            </a:xfrm>
          </p:grpSpPr>
          <p:sp>
            <p:nvSpPr>
              <p:cNvPr id="31" name="Rectangle 54"/>
              <p:cNvSpPr>
                <a:spLocks noChangeArrowheads="1"/>
              </p:cNvSpPr>
              <p:nvPr userDrawn="1"/>
            </p:nvSpPr>
            <p:spPr bwMode="auto">
              <a:xfrm>
                <a:off x="8820472" y="2420888"/>
                <a:ext cx="323528" cy="4437112"/>
              </a:xfrm>
              <a:prstGeom prst="rect">
                <a:avLst/>
              </a:prstGeom>
              <a:solidFill>
                <a:srgbClr val="0074BE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86402" tIns="43201" rIns="86402" bIns="43201" anchor="ctr"/>
              <a:lstStyle/>
              <a:p>
                <a:endParaRPr lang="de-DE"/>
              </a:p>
            </p:txBody>
          </p:sp>
          <p:sp>
            <p:nvSpPr>
              <p:cNvPr id="32" name="AutoShape 11"/>
              <p:cNvSpPr>
                <a:spLocks noChangeAspect="1" noChangeArrowheads="1"/>
              </p:cNvSpPr>
              <p:nvPr userDrawn="1"/>
            </p:nvSpPr>
            <p:spPr bwMode="auto">
              <a:xfrm rot="5400000">
                <a:off x="8829917" y="2393430"/>
                <a:ext cx="287738" cy="323495"/>
              </a:xfrm>
              <a:prstGeom prst="rtTriangl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lIns="86402" tIns="43201" rIns="86402" bIns="43201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Text Box 12"/>
            <p:cNvSpPr txBox="1">
              <a:spLocks noChangeArrowheads="1"/>
            </p:cNvSpPr>
            <p:nvPr userDrawn="1"/>
          </p:nvSpPr>
          <p:spPr bwMode="auto">
            <a:xfrm rot="16200000">
              <a:off x="7429716" y="4843985"/>
              <a:ext cx="3066940" cy="3619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83516" tIns="41758" rIns="83516" bIns="41758">
              <a:spAutoFit/>
            </a:bodyPr>
            <a:lstStyle/>
            <a:p>
              <a:pPr algn="l" defTabSz="835516"/>
              <a:r>
                <a:rPr lang="en-US" sz="2000" b="1" i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we detect to protect</a:t>
              </a:r>
            </a:p>
          </p:txBody>
        </p:sp>
      </p:grpSp>
      <p:pic>
        <p:nvPicPr>
          <p:cNvPr id="16" name="Grafik 15" descr="Securetec_Logo_prin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049343" y="291933"/>
            <a:ext cx="1383627" cy="58821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halt grau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 userDrawn="1"/>
        </p:nvSpPr>
        <p:spPr>
          <a:xfrm>
            <a:off x="0" y="1052737"/>
            <a:ext cx="9906000" cy="507818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95300" y="1268413"/>
            <a:ext cx="8915400" cy="4857750"/>
          </a:xfrm>
        </p:spPr>
        <p:txBody>
          <a:bodyPr/>
          <a:lstStyle>
            <a:lvl1pPr>
              <a:lnSpc>
                <a:spcPct val="15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6D67C-08B2-4FC7-835B-D7A578CAA5A6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506506" y="6130926"/>
            <a:ext cx="7956884" cy="249857"/>
          </a:xfrm>
        </p:spPr>
        <p:txBody>
          <a:bodyPr>
            <a:normAutofit/>
          </a:bodyPr>
          <a:lstStyle>
            <a:lvl1pPr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buNone/>
              <a:defRPr sz="800"/>
            </a:lvl2pPr>
          </a:lstStyle>
          <a:p>
            <a:pPr lvl="0"/>
            <a:endParaRPr lang="de-DE" dirty="0"/>
          </a:p>
        </p:txBody>
      </p:sp>
      <p:sp>
        <p:nvSpPr>
          <p:cNvPr id="12" name="Text Box 12"/>
          <p:cNvSpPr txBox="1">
            <a:spLocks noChangeArrowheads="1"/>
          </p:cNvSpPr>
          <p:nvPr userDrawn="1"/>
        </p:nvSpPr>
        <p:spPr bwMode="auto">
          <a:xfrm rot="16200000">
            <a:off x="8176648" y="4828904"/>
            <a:ext cx="3066940" cy="392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3516" tIns="41758" rIns="83516" bIns="41758">
            <a:spAutoFit/>
          </a:bodyPr>
          <a:lstStyle/>
          <a:p>
            <a:pPr algn="l" defTabSz="835516"/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we detect to protect</a:t>
            </a:r>
          </a:p>
        </p:txBody>
      </p:sp>
      <p:grpSp>
        <p:nvGrpSpPr>
          <p:cNvPr id="7" name="Gruppieren 27"/>
          <p:cNvGrpSpPr/>
          <p:nvPr userDrawn="1"/>
        </p:nvGrpSpPr>
        <p:grpSpPr>
          <a:xfrm>
            <a:off x="9523577" y="2420835"/>
            <a:ext cx="392108" cy="4446691"/>
            <a:chOff x="8782213" y="2411309"/>
            <a:chExt cx="361946" cy="4446691"/>
          </a:xfrm>
        </p:grpSpPr>
        <p:grpSp>
          <p:nvGrpSpPr>
            <p:cNvPr id="8" name="Gruppieren 10"/>
            <p:cNvGrpSpPr/>
            <p:nvPr userDrawn="1"/>
          </p:nvGrpSpPr>
          <p:grpSpPr>
            <a:xfrm>
              <a:off x="8812038" y="2411309"/>
              <a:ext cx="331962" cy="4446691"/>
              <a:chOff x="8812038" y="2411309"/>
              <a:chExt cx="331962" cy="4446691"/>
            </a:xfrm>
          </p:grpSpPr>
          <p:sp>
            <p:nvSpPr>
              <p:cNvPr id="31" name="Rectangle 54"/>
              <p:cNvSpPr>
                <a:spLocks noChangeArrowheads="1"/>
              </p:cNvSpPr>
              <p:nvPr userDrawn="1"/>
            </p:nvSpPr>
            <p:spPr bwMode="auto">
              <a:xfrm>
                <a:off x="8820472" y="2420888"/>
                <a:ext cx="323528" cy="4437112"/>
              </a:xfrm>
              <a:prstGeom prst="rect">
                <a:avLst/>
              </a:prstGeom>
              <a:solidFill>
                <a:srgbClr val="0074BE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86402" tIns="43201" rIns="86402" bIns="43201" anchor="ctr"/>
              <a:lstStyle/>
              <a:p>
                <a:endParaRPr lang="de-DE"/>
              </a:p>
            </p:txBody>
          </p:sp>
          <p:sp>
            <p:nvSpPr>
              <p:cNvPr id="32" name="AutoShape 11"/>
              <p:cNvSpPr>
                <a:spLocks noChangeAspect="1" noChangeArrowheads="1"/>
              </p:cNvSpPr>
              <p:nvPr userDrawn="1"/>
            </p:nvSpPr>
            <p:spPr bwMode="auto">
              <a:xfrm rot="5400000">
                <a:off x="8829917" y="2393430"/>
                <a:ext cx="287738" cy="323495"/>
              </a:xfrm>
              <a:prstGeom prst="rtTriangle">
                <a:avLst/>
              </a:prstGeom>
              <a:solidFill>
                <a:schemeClr val="bg1">
                  <a:lumMod val="85000"/>
                </a:schemeClr>
              </a:solidFill>
              <a:ln w="9525">
                <a:solidFill>
                  <a:schemeClr val="bg1">
                    <a:lumMod val="8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lIns="86402" tIns="43201" rIns="86402" bIns="43201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Text Box 12"/>
            <p:cNvSpPr txBox="1">
              <a:spLocks noChangeArrowheads="1"/>
            </p:cNvSpPr>
            <p:nvPr userDrawn="1"/>
          </p:nvSpPr>
          <p:spPr bwMode="auto">
            <a:xfrm rot="16200000">
              <a:off x="7429716" y="4843985"/>
              <a:ext cx="3066940" cy="3619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83516" tIns="41758" rIns="83516" bIns="41758">
              <a:spAutoFit/>
            </a:bodyPr>
            <a:lstStyle/>
            <a:p>
              <a:pPr algn="l" defTabSz="835516"/>
              <a:r>
                <a:rPr lang="en-US" sz="2000" b="1" i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we detect to protect</a:t>
              </a: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 Inhalt grau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 userDrawn="1"/>
        </p:nvSpPr>
        <p:spPr>
          <a:xfrm>
            <a:off x="-1" y="1052737"/>
            <a:ext cx="9915685" cy="507818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95300" y="1268413"/>
            <a:ext cx="8915400" cy="4857750"/>
          </a:xfrm>
        </p:spPr>
        <p:txBody>
          <a:bodyPr/>
          <a:lstStyle>
            <a:lvl1pPr>
              <a:lnSpc>
                <a:spcPct val="15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77C5E-6325-4071-92F5-D8156F630DF8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506506" y="6130926"/>
            <a:ext cx="7956884" cy="249857"/>
          </a:xfrm>
        </p:spPr>
        <p:txBody>
          <a:bodyPr>
            <a:normAutofit/>
          </a:bodyPr>
          <a:lstStyle>
            <a:lvl1pPr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buNone/>
              <a:defRPr sz="800"/>
            </a:lvl2pPr>
          </a:lstStyle>
          <a:p>
            <a:pPr lvl="0"/>
            <a:endParaRPr lang="de-DE" dirty="0"/>
          </a:p>
        </p:txBody>
      </p:sp>
      <p:sp>
        <p:nvSpPr>
          <p:cNvPr id="12" name="Text Box 12"/>
          <p:cNvSpPr txBox="1">
            <a:spLocks noChangeArrowheads="1"/>
          </p:cNvSpPr>
          <p:nvPr userDrawn="1"/>
        </p:nvSpPr>
        <p:spPr bwMode="auto">
          <a:xfrm rot="16200000">
            <a:off x="8176648" y="4828904"/>
            <a:ext cx="3066940" cy="392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3516" tIns="41758" rIns="83516" bIns="41758">
            <a:spAutoFit/>
          </a:bodyPr>
          <a:lstStyle/>
          <a:p>
            <a:pPr algn="l" defTabSz="835516"/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we detect to protect</a:t>
            </a:r>
          </a:p>
        </p:txBody>
      </p:sp>
      <p:grpSp>
        <p:nvGrpSpPr>
          <p:cNvPr id="7" name="Gruppieren 27"/>
          <p:cNvGrpSpPr/>
          <p:nvPr userDrawn="1"/>
        </p:nvGrpSpPr>
        <p:grpSpPr>
          <a:xfrm>
            <a:off x="9523577" y="2420835"/>
            <a:ext cx="392108" cy="4446691"/>
            <a:chOff x="8782213" y="2411309"/>
            <a:chExt cx="361946" cy="4446691"/>
          </a:xfrm>
        </p:grpSpPr>
        <p:grpSp>
          <p:nvGrpSpPr>
            <p:cNvPr id="8" name="Gruppieren 10"/>
            <p:cNvGrpSpPr/>
            <p:nvPr userDrawn="1"/>
          </p:nvGrpSpPr>
          <p:grpSpPr>
            <a:xfrm>
              <a:off x="8812038" y="2411309"/>
              <a:ext cx="331962" cy="4446691"/>
              <a:chOff x="8812038" y="2411309"/>
              <a:chExt cx="331962" cy="4446691"/>
            </a:xfrm>
          </p:grpSpPr>
          <p:sp>
            <p:nvSpPr>
              <p:cNvPr id="31" name="Rectangle 54"/>
              <p:cNvSpPr>
                <a:spLocks noChangeArrowheads="1"/>
              </p:cNvSpPr>
              <p:nvPr userDrawn="1"/>
            </p:nvSpPr>
            <p:spPr bwMode="auto">
              <a:xfrm>
                <a:off x="8820472" y="2420888"/>
                <a:ext cx="323528" cy="4437112"/>
              </a:xfrm>
              <a:prstGeom prst="rect">
                <a:avLst/>
              </a:prstGeom>
              <a:solidFill>
                <a:srgbClr val="0074BE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86402" tIns="43201" rIns="86402" bIns="43201" anchor="ctr"/>
              <a:lstStyle/>
              <a:p>
                <a:endParaRPr lang="de-DE"/>
              </a:p>
            </p:txBody>
          </p:sp>
          <p:sp>
            <p:nvSpPr>
              <p:cNvPr id="32" name="AutoShape 11"/>
              <p:cNvSpPr>
                <a:spLocks noChangeAspect="1" noChangeArrowheads="1"/>
              </p:cNvSpPr>
              <p:nvPr userDrawn="1"/>
            </p:nvSpPr>
            <p:spPr bwMode="auto">
              <a:xfrm rot="5400000">
                <a:off x="8829917" y="2393430"/>
                <a:ext cx="287738" cy="323495"/>
              </a:xfrm>
              <a:prstGeom prst="rtTriangle">
                <a:avLst/>
              </a:prstGeom>
              <a:solidFill>
                <a:schemeClr val="bg1">
                  <a:lumMod val="65000"/>
                </a:schemeClr>
              </a:solidFill>
              <a:ln w="9525">
                <a:solidFill>
                  <a:schemeClr val="bg1">
                    <a:lumMod val="6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lIns="86402" tIns="43201" rIns="86402" bIns="43201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Text Box 12"/>
            <p:cNvSpPr txBox="1">
              <a:spLocks noChangeArrowheads="1"/>
            </p:cNvSpPr>
            <p:nvPr userDrawn="1"/>
          </p:nvSpPr>
          <p:spPr bwMode="auto">
            <a:xfrm rot="16200000">
              <a:off x="7429716" y="4843985"/>
              <a:ext cx="3066940" cy="3619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83516" tIns="41758" rIns="83516" bIns="41758">
              <a:spAutoFit/>
            </a:bodyPr>
            <a:lstStyle/>
            <a:p>
              <a:pPr algn="l" defTabSz="835516"/>
              <a:r>
                <a:rPr lang="en-US" sz="2000" b="1" i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we detect to protect</a:t>
              </a: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nhalt grau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 userDrawn="1"/>
        </p:nvSpPr>
        <p:spPr>
          <a:xfrm>
            <a:off x="-9685" y="1052737"/>
            <a:ext cx="9925370" cy="507818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95300" y="1268413"/>
            <a:ext cx="8915400" cy="4857750"/>
          </a:xfrm>
        </p:spPr>
        <p:txBody>
          <a:bodyPr/>
          <a:lstStyle>
            <a:lvl1pPr>
              <a:lnSpc>
                <a:spcPct val="15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1FC34-1F35-486E-BE77-C8CA6B60E219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506506" y="6130926"/>
            <a:ext cx="7956884" cy="249857"/>
          </a:xfrm>
        </p:spPr>
        <p:txBody>
          <a:bodyPr>
            <a:normAutofit/>
          </a:bodyPr>
          <a:lstStyle>
            <a:lvl1pPr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buNone/>
              <a:defRPr sz="800"/>
            </a:lvl2pPr>
          </a:lstStyle>
          <a:p>
            <a:pPr lvl="0"/>
            <a:endParaRPr lang="de-DE" dirty="0"/>
          </a:p>
        </p:txBody>
      </p:sp>
      <p:sp>
        <p:nvSpPr>
          <p:cNvPr id="12" name="Text Box 12"/>
          <p:cNvSpPr txBox="1">
            <a:spLocks noChangeArrowheads="1"/>
          </p:cNvSpPr>
          <p:nvPr userDrawn="1"/>
        </p:nvSpPr>
        <p:spPr bwMode="auto">
          <a:xfrm rot="16200000">
            <a:off x="8176648" y="4828904"/>
            <a:ext cx="3066940" cy="392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3516" tIns="41758" rIns="83516" bIns="41758">
            <a:spAutoFit/>
          </a:bodyPr>
          <a:lstStyle/>
          <a:p>
            <a:pPr algn="l" defTabSz="835516"/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we detect to protect</a:t>
            </a:r>
          </a:p>
        </p:txBody>
      </p:sp>
      <p:grpSp>
        <p:nvGrpSpPr>
          <p:cNvPr id="28" name="Gruppieren 27"/>
          <p:cNvGrpSpPr/>
          <p:nvPr userDrawn="1"/>
        </p:nvGrpSpPr>
        <p:grpSpPr>
          <a:xfrm>
            <a:off x="9523577" y="2420835"/>
            <a:ext cx="392108" cy="4446691"/>
            <a:chOff x="8782213" y="2411309"/>
            <a:chExt cx="361946" cy="4446691"/>
          </a:xfrm>
        </p:grpSpPr>
        <p:grpSp>
          <p:nvGrpSpPr>
            <p:cNvPr id="29" name="Gruppieren 10"/>
            <p:cNvGrpSpPr/>
            <p:nvPr userDrawn="1"/>
          </p:nvGrpSpPr>
          <p:grpSpPr>
            <a:xfrm>
              <a:off x="8812038" y="2411309"/>
              <a:ext cx="331962" cy="4446691"/>
              <a:chOff x="8812038" y="2411309"/>
              <a:chExt cx="331962" cy="4446691"/>
            </a:xfrm>
          </p:grpSpPr>
          <p:sp>
            <p:nvSpPr>
              <p:cNvPr id="31" name="Rectangle 54"/>
              <p:cNvSpPr>
                <a:spLocks noChangeArrowheads="1"/>
              </p:cNvSpPr>
              <p:nvPr userDrawn="1"/>
            </p:nvSpPr>
            <p:spPr bwMode="auto">
              <a:xfrm>
                <a:off x="8820472" y="2420888"/>
                <a:ext cx="323528" cy="4437112"/>
              </a:xfrm>
              <a:prstGeom prst="rect">
                <a:avLst/>
              </a:prstGeom>
              <a:solidFill>
                <a:srgbClr val="0074BE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86402" tIns="43201" rIns="86402" bIns="43201" anchor="ctr"/>
              <a:lstStyle/>
              <a:p>
                <a:endParaRPr lang="de-DE"/>
              </a:p>
            </p:txBody>
          </p:sp>
          <p:sp>
            <p:nvSpPr>
              <p:cNvPr id="32" name="AutoShape 11"/>
              <p:cNvSpPr>
                <a:spLocks noChangeAspect="1" noChangeArrowheads="1"/>
              </p:cNvSpPr>
              <p:nvPr userDrawn="1"/>
            </p:nvSpPr>
            <p:spPr bwMode="auto">
              <a:xfrm rot="5400000">
                <a:off x="8829917" y="2393430"/>
                <a:ext cx="287738" cy="323495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lIns="86402" tIns="43201" rIns="86402" bIns="43201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Text Box 12"/>
            <p:cNvSpPr txBox="1">
              <a:spLocks noChangeArrowheads="1"/>
            </p:cNvSpPr>
            <p:nvPr userDrawn="1"/>
          </p:nvSpPr>
          <p:spPr bwMode="auto">
            <a:xfrm rot="16200000">
              <a:off x="7429716" y="4843985"/>
              <a:ext cx="3066940" cy="3619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83516" tIns="41758" rIns="83516" bIns="41758">
              <a:spAutoFit/>
            </a:bodyPr>
            <a:lstStyle/>
            <a:p>
              <a:pPr algn="l" defTabSz="835516"/>
              <a:r>
                <a:rPr lang="en-US" sz="2000" b="1" i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we detect to protect</a:t>
              </a: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nhalt 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43FD-20D9-4B7F-9E25-EE923066A6E2}" type="datetime1">
              <a:rPr lang="de-DE" smtClean="0"/>
              <a:t>14.01.2021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506506" y="6130926"/>
            <a:ext cx="7956884" cy="249857"/>
          </a:xfrm>
        </p:spPr>
        <p:txBody>
          <a:bodyPr>
            <a:normAutofit/>
          </a:bodyPr>
          <a:lstStyle>
            <a:lvl1pPr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buNone/>
              <a:defRPr sz="800"/>
            </a:lvl2pPr>
          </a:lstStyle>
          <a:p>
            <a:pPr lvl="0"/>
            <a:endParaRPr lang="de-DE" dirty="0"/>
          </a:p>
        </p:txBody>
      </p:sp>
      <p:sp>
        <p:nvSpPr>
          <p:cNvPr id="10" name="Text Box 12"/>
          <p:cNvSpPr txBox="1">
            <a:spLocks noChangeArrowheads="1"/>
          </p:cNvSpPr>
          <p:nvPr userDrawn="1"/>
        </p:nvSpPr>
        <p:spPr bwMode="auto">
          <a:xfrm rot="16200000">
            <a:off x="8176648" y="4828904"/>
            <a:ext cx="3066940" cy="392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3516" tIns="41758" rIns="83516" bIns="41758">
            <a:spAutoFit/>
          </a:bodyPr>
          <a:lstStyle/>
          <a:p>
            <a:pPr algn="l" defTabSz="835516"/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we detect to protect</a:t>
            </a:r>
          </a:p>
        </p:txBody>
      </p:sp>
      <p:grpSp>
        <p:nvGrpSpPr>
          <p:cNvPr id="11" name="Gruppieren 10"/>
          <p:cNvGrpSpPr/>
          <p:nvPr userDrawn="1"/>
        </p:nvGrpSpPr>
        <p:grpSpPr>
          <a:xfrm>
            <a:off x="9523577" y="2420835"/>
            <a:ext cx="392108" cy="4446691"/>
            <a:chOff x="8782213" y="2411309"/>
            <a:chExt cx="361946" cy="4446691"/>
          </a:xfrm>
        </p:grpSpPr>
        <p:grpSp>
          <p:nvGrpSpPr>
            <p:cNvPr id="12" name="Gruppieren 10"/>
            <p:cNvGrpSpPr/>
            <p:nvPr userDrawn="1"/>
          </p:nvGrpSpPr>
          <p:grpSpPr>
            <a:xfrm>
              <a:off x="8812038" y="2411309"/>
              <a:ext cx="331962" cy="4446691"/>
              <a:chOff x="8812038" y="2411309"/>
              <a:chExt cx="331962" cy="4446691"/>
            </a:xfrm>
          </p:grpSpPr>
          <p:sp>
            <p:nvSpPr>
              <p:cNvPr id="14" name="Rectangle 54"/>
              <p:cNvSpPr>
                <a:spLocks noChangeArrowheads="1"/>
              </p:cNvSpPr>
              <p:nvPr userDrawn="1"/>
            </p:nvSpPr>
            <p:spPr bwMode="auto">
              <a:xfrm>
                <a:off x="8820472" y="2420888"/>
                <a:ext cx="323528" cy="4437112"/>
              </a:xfrm>
              <a:prstGeom prst="rect">
                <a:avLst/>
              </a:prstGeom>
              <a:solidFill>
                <a:srgbClr val="0074BE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86402" tIns="43201" rIns="86402" bIns="43201" anchor="ctr"/>
              <a:lstStyle/>
              <a:p>
                <a:endParaRPr lang="de-DE"/>
              </a:p>
            </p:txBody>
          </p:sp>
          <p:sp>
            <p:nvSpPr>
              <p:cNvPr id="15" name="AutoShape 11"/>
              <p:cNvSpPr>
                <a:spLocks noChangeAspect="1" noChangeArrowheads="1"/>
              </p:cNvSpPr>
              <p:nvPr userDrawn="1"/>
            </p:nvSpPr>
            <p:spPr bwMode="auto">
              <a:xfrm rot="5400000">
                <a:off x="8829917" y="2393430"/>
                <a:ext cx="287738" cy="323495"/>
              </a:xfrm>
              <a:prstGeom prst="rtTriangl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lIns="86402" tIns="43201" rIns="86402" bIns="43201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 Box 12"/>
            <p:cNvSpPr txBox="1">
              <a:spLocks noChangeArrowheads="1"/>
            </p:cNvSpPr>
            <p:nvPr userDrawn="1"/>
          </p:nvSpPr>
          <p:spPr bwMode="auto">
            <a:xfrm rot="16200000">
              <a:off x="7429716" y="4843985"/>
              <a:ext cx="3066940" cy="3619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83516" tIns="41758" rIns="83516" bIns="41758">
              <a:spAutoFit/>
            </a:bodyPr>
            <a:lstStyle/>
            <a:p>
              <a:pPr algn="l" defTabSz="835516"/>
              <a:r>
                <a:rPr lang="en-US" sz="2000" b="1" i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we detect to protect</a:t>
              </a:r>
            </a:p>
          </p:txBody>
        </p:sp>
      </p:grpSp>
      <p:sp>
        <p:nvSpPr>
          <p:cNvPr id="16" name="Inhaltsplatzhalter 2"/>
          <p:cNvSpPr>
            <a:spLocks noGrp="1"/>
          </p:cNvSpPr>
          <p:nvPr>
            <p:ph idx="1"/>
          </p:nvPr>
        </p:nvSpPr>
        <p:spPr>
          <a:xfrm>
            <a:off x="495300" y="1268413"/>
            <a:ext cx="8915400" cy="4857750"/>
          </a:xfrm>
        </p:spPr>
        <p:txBody>
          <a:bodyPr/>
          <a:lstStyle>
            <a:lvl1pPr>
              <a:lnSpc>
                <a:spcPct val="15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enner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52514"/>
            <a:ext cx="9906000" cy="5805487"/>
          </a:xfrm>
          <a:prstGeom prst="rect">
            <a:avLst/>
          </a:prstGeom>
          <a:solidFill>
            <a:srgbClr val="0074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53813" y="5229200"/>
            <a:ext cx="7644849" cy="57606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719926" y="5949280"/>
            <a:ext cx="7679568" cy="74448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enner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52514"/>
            <a:ext cx="9906000" cy="5805487"/>
          </a:xfrm>
          <a:prstGeom prst="rect">
            <a:avLst/>
          </a:prstGeom>
          <a:solidFill>
            <a:srgbClr val="0074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07338" y="3429000"/>
            <a:ext cx="8892155" cy="576064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07339" y="4149079"/>
            <a:ext cx="8903361" cy="198184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er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52514"/>
            <a:ext cx="9906000" cy="5805487"/>
          </a:xfrm>
          <a:prstGeom prst="rect">
            <a:avLst/>
          </a:prstGeom>
          <a:solidFill>
            <a:srgbClr val="0074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07339" y="3429000"/>
            <a:ext cx="7644849" cy="576064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7344021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0" y="1268413"/>
            <a:ext cx="8915400" cy="4857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79129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4FBE2F90-53BF-4AA6-94F2-028C06CE59B3}" type="datetime1">
              <a:rPr lang="de-DE" smtClean="0"/>
              <a:t>14.01.2021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364601" y="6356351"/>
            <a:ext cx="740482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marL="0" algn="l" defTabSz="914400" rtl="0" eaLnBrk="1" latinLnBrk="0" hangingPunct="1">
              <a:defRPr lang="de-DE" sz="800" kern="120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841432" y="6356351"/>
            <a:ext cx="56926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marL="0" algn="l" defTabSz="914400" rtl="0" eaLnBrk="1" latinLnBrk="0" hangingPunct="1">
              <a:defRPr lang="de-DE" sz="1000" b="1" kern="120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9" name="Grafik 8" descr="Securetec_Logo_print.png"/>
          <p:cNvPicPr>
            <a:picLocks noChangeAspect="1"/>
          </p:cNvPicPr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8049343" y="291933"/>
            <a:ext cx="1383627" cy="58821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3" r:id="rId3"/>
    <p:sldLayoutId id="2147483662" r:id="rId4"/>
    <p:sldLayoutId id="2147483650" r:id="rId5"/>
    <p:sldLayoutId id="2147483654" r:id="rId6"/>
    <p:sldLayoutId id="2147483649" r:id="rId7"/>
    <p:sldLayoutId id="2147483659" r:id="rId8"/>
    <p:sldLayoutId id="2147483658" r:id="rId9"/>
    <p:sldLayoutId id="2147483660" r:id="rId10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1">
              <a:lumMod val="75000"/>
              <a:lumOff val="25000"/>
            </a:schemeClr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1400" kern="1200">
          <a:solidFill>
            <a:schemeClr val="tx1">
              <a:lumMod val="75000"/>
              <a:lumOff val="25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1400" kern="1200">
          <a:solidFill>
            <a:schemeClr val="tx1">
              <a:lumMod val="75000"/>
              <a:lumOff val="25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1400" kern="1200">
          <a:solidFill>
            <a:schemeClr val="tx1">
              <a:lumMod val="75000"/>
              <a:lumOff val="25000"/>
            </a:schemeClr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8.wdp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19.png"/><Relationship Id="rId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A817D7-B999-4A19-9CE5-6FDC58935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Anmerkungen zu den Folien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39DB036-33EA-4435-9E89-5B6F6D1D3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E997F10-4FC8-4C51-835A-C742D9C9E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C67797C-3E42-40CE-9589-70AA2647A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FEB28C5D-F46A-4928-81CE-4E642929CD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96EB474-BB63-4C38-9FEC-A9EC0EBC0A61}"/>
              </a:ext>
            </a:extLst>
          </p:cNvPr>
          <p:cNvSpPr txBox="1"/>
          <p:nvPr/>
        </p:nvSpPr>
        <p:spPr>
          <a:xfrm>
            <a:off x="632520" y="1687972"/>
            <a:ext cx="7632848" cy="4196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/>
              <a:t>Die Folien bilden den Stand Januar 2021 ab und beziehen sich auf die Firmware Version 3.3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/>
              <a:t>Die Folien beziehen sich auf die Standardeinstellungen des Geräts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/>
              <a:t>Folien auf denen Einstellungen besprochen werden, für die Admin- oder Super-User-Rechte notwendig oder sinnvoll sind, sind gekennzeichnet: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/>
              <a:t>Die Folien müssen je nach Zielgruppe entsprechend ausgewählt werden</a:t>
            </a:r>
          </a:p>
          <a:p>
            <a:pPr>
              <a:lnSpc>
                <a:spcPct val="150000"/>
              </a:lnSpc>
            </a:pPr>
            <a:r>
              <a:rPr lang="de-DE"/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9B5430B-198B-4221-993E-9416D738650C}"/>
              </a:ext>
            </a:extLst>
          </p:cNvPr>
          <p:cNvSpPr/>
          <p:nvPr/>
        </p:nvSpPr>
        <p:spPr>
          <a:xfrm rot="21105103">
            <a:off x="2672479" y="3799038"/>
            <a:ext cx="1173191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105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Sonderrechte erforderlich</a:t>
            </a:r>
          </a:p>
        </p:txBody>
      </p:sp>
    </p:spTree>
    <p:extLst>
      <p:ext uri="{BB962C8B-B14F-4D97-AF65-F5344CB8AC3E}">
        <p14:creationId xmlns:p14="http://schemas.microsoft.com/office/powerpoint/2010/main" val="4016916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156C82-BC62-447D-9B52-D1674BA60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Anschlüsse am Gerät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A1284C03-5767-485E-B4EA-C2212A3214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8744" y="1993414"/>
            <a:ext cx="4336620" cy="2715831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1957AC8-192B-4C70-AF4F-00E2E3D2B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3517091-70C6-4E8D-B91B-8335AB30B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A18EDA1-C034-4A5C-A7B0-B7BE73333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10</a:t>
            </a:fld>
            <a:endParaRPr lang="de-DE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FDCF1435-ED6D-4F3E-91D3-CD3E68F7A9EB}"/>
              </a:ext>
            </a:extLst>
          </p:cNvPr>
          <p:cNvCxnSpPr>
            <a:cxnSpLocks/>
          </p:cNvCxnSpPr>
          <p:nvPr/>
        </p:nvCxnSpPr>
        <p:spPr>
          <a:xfrm>
            <a:off x="4806337" y="1852701"/>
            <a:ext cx="0" cy="136815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3037CFCD-FCFE-43B5-8AF8-429F3361C6F9}"/>
              </a:ext>
            </a:extLst>
          </p:cNvPr>
          <p:cNvCxnSpPr>
            <a:cxnSpLocks/>
          </p:cNvCxnSpPr>
          <p:nvPr/>
        </p:nvCxnSpPr>
        <p:spPr>
          <a:xfrm flipH="1">
            <a:off x="2648744" y="3868925"/>
            <a:ext cx="108012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622CE445-D066-4533-8A97-3A3B9F8DF5BB}"/>
              </a:ext>
            </a:extLst>
          </p:cNvPr>
          <p:cNvCxnSpPr>
            <a:cxnSpLocks/>
          </p:cNvCxnSpPr>
          <p:nvPr/>
        </p:nvCxnSpPr>
        <p:spPr>
          <a:xfrm>
            <a:off x="4806337" y="4125216"/>
            <a:ext cx="0" cy="75182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CCEA4BC9-A9BB-41C1-B786-FCB2E6567772}"/>
              </a:ext>
            </a:extLst>
          </p:cNvPr>
          <p:cNvCxnSpPr>
            <a:cxnSpLocks/>
          </p:cNvCxnSpPr>
          <p:nvPr/>
        </p:nvCxnSpPr>
        <p:spPr>
          <a:xfrm flipH="1">
            <a:off x="5961112" y="3868925"/>
            <a:ext cx="108012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5886ACB3-11D1-47D0-9C6E-0C76362BBAA5}"/>
              </a:ext>
            </a:extLst>
          </p:cNvPr>
          <p:cNvSpPr txBox="1"/>
          <p:nvPr/>
        </p:nvSpPr>
        <p:spPr>
          <a:xfrm>
            <a:off x="3556914" y="1125037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Code-Scanner</a:t>
            </a: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zum Scannen von Barcodes</a:t>
            </a:r>
            <a:endParaRPr lang="de-DE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B1C67C9-A3F9-4570-BBD9-639D9B4F8412}"/>
              </a:ext>
            </a:extLst>
          </p:cNvPr>
          <p:cNvSpPr txBox="1"/>
          <p:nvPr/>
        </p:nvSpPr>
        <p:spPr>
          <a:xfrm>
            <a:off x="128464" y="3715036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Anschluss</a:t>
            </a: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für Netzteil</a:t>
            </a:r>
            <a:endParaRPr lang="de-DE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897C276-8617-44D9-A72D-95A1E50D7ACE}"/>
              </a:ext>
            </a:extLst>
          </p:cNvPr>
          <p:cNvSpPr txBox="1"/>
          <p:nvPr/>
        </p:nvSpPr>
        <p:spPr>
          <a:xfrm>
            <a:off x="7113240" y="3499592"/>
            <a:ext cx="25202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USB-Anschluss</a:t>
            </a: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für PC-Verbindung und Laden mit KFZ-Adapter</a:t>
            </a:r>
            <a:endParaRPr lang="de-DE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821FB3F2-2EE5-49A9-984D-58FA85E5228B}"/>
              </a:ext>
            </a:extLst>
          </p:cNvPr>
          <p:cNvSpPr txBox="1"/>
          <p:nvPr/>
        </p:nvSpPr>
        <p:spPr>
          <a:xfrm>
            <a:off x="3556914" y="5025237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SD-Karten Slot</a:t>
            </a: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zum Exportieren von Daten</a:t>
            </a:r>
            <a:endParaRPr lang="de-DE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8A783FB-EEFD-4D1E-95C9-BAB94B6FD662}"/>
              </a:ext>
            </a:extLst>
          </p:cNvPr>
          <p:cNvSpPr txBox="1"/>
          <p:nvPr/>
        </p:nvSpPr>
        <p:spPr>
          <a:xfrm>
            <a:off x="495300" y="5947582"/>
            <a:ext cx="900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Auf der </a:t>
            </a:r>
            <a:r>
              <a:rPr lang="de-DE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Geräteunterseite</a:t>
            </a: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findet sich ein </a:t>
            </a:r>
            <a:r>
              <a:rPr lang="de-DE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Reset</a:t>
            </a:r>
            <a:r>
              <a:rPr lang="de-DE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-Knopf</a:t>
            </a: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falls das Gerät „eingefroren“ ist.</a:t>
            </a:r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8E9C0295-DAB1-4168-B9E4-3E7AE4301832}"/>
              </a:ext>
            </a:extLst>
          </p:cNvPr>
          <p:cNvCxnSpPr>
            <a:cxnSpLocks/>
          </p:cNvCxnSpPr>
          <p:nvPr/>
        </p:nvCxnSpPr>
        <p:spPr>
          <a:xfrm flipH="1">
            <a:off x="2144688" y="4877037"/>
            <a:ext cx="1412226" cy="107054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1506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B40697-3FB8-4DBB-9E89-6FCFAFDCC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Zubehör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89BBE7E-AD61-4945-BEA2-C2658DE42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03FA1A6-7608-4EA9-9495-93E6B03CF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04C5BD0-C3D6-43B1-B3DC-C5E6E9E1B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06EE1D7-E022-444D-9195-408B3E2448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138FAC1-EEF1-4322-8311-B277E1E967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3000"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22" t="13388" r="4762" b="10421"/>
          <a:stretch/>
        </p:blipFill>
        <p:spPr>
          <a:xfrm>
            <a:off x="2000672" y="2841135"/>
            <a:ext cx="1290144" cy="172819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17D9A3D-3933-4615-9815-AA4413A46F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5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656" y="4752740"/>
            <a:ext cx="1826618" cy="1349985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9769DDB7-D5A7-4F38-A135-7DF75300EC3A}"/>
              </a:ext>
            </a:extLst>
          </p:cNvPr>
          <p:cNvSpPr txBox="1"/>
          <p:nvPr/>
        </p:nvSpPr>
        <p:spPr>
          <a:xfrm>
            <a:off x="3869482" y="1396164"/>
            <a:ext cx="525658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  <a:p>
            <a:endParaRPr lang="de-DE" dirty="0"/>
          </a:p>
          <a:p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Transporttasche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Bedienungsanleitung</a:t>
            </a:r>
          </a:p>
          <a:p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Netzkabel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und </a:t>
            </a: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Netzgerät</a:t>
            </a:r>
          </a:p>
        </p:txBody>
      </p:sp>
      <p:pic>
        <p:nvPicPr>
          <p:cNvPr id="12" name="Inhaltsplatzhalter 11" descr="Ein Bild, das Koffer, Gepäck, drinnen, Zubehör enthält.&#10;&#10;Automatisch generierte Beschreibung">
            <a:extLst>
              <a:ext uri="{FF2B5EF4-FFF2-40B4-BE49-F238E27FC236}">
                <a16:creationId xmlns:a16="http://schemas.microsoft.com/office/drawing/2014/main" id="{B1E80302-0443-4EA3-9A6E-35458F0105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005" y="1385761"/>
            <a:ext cx="1817478" cy="1211652"/>
          </a:xfrm>
        </p:spPr>
      </p:pic>
    </p:spTree>
    <p:extLst>
      <p:ext uri="{BB962C8B-B14F-4D97-AF65-F5344CB8AC3E}">
        <p14:creationId xmlns:p14="http://schemas.microsoft.com/office/powerpoint/2010/main" val="806855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B40697-3FB8-4DBB-9E89-6FCFAFDCC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Zubehör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89BBE7E-AD61-4945-BEA2-C2658DE42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03FA1A6-7608-4EA9-9495-93E6B03CF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04C5BD0-C3D6-43B1-B3DC-C5E6E9E1B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06EE1D7-E022-444D-9195-408B3E2448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769DDB7-D5A7-4F38-A135-7DF75300EC3A}"/>
              </a:ext>
            </a:extLst>
          </p:cNvPr>
          <p:cNvSpPr txBox="1"/>
          <p:nvPr/>
        </p:nvSpPr>
        <p:spPr>
          <a:xfrm>
            <a:off x="3869482" y="1396164"/>
            <a:ext cx="525658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  <a:p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USB-Kabel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zur </a:t>
            </a: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Datenübertragung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auf den PC und zur </a:t>
            </a: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Spannungsversorgung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 KFZ-Adapter</a:t>
            </a:r>
          </a:p>
          <a:p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KFZ-Adapter</a:t>
            </a:r>
          </a:p>
          <a:p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USB-Stick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mit PC-Software und PDF-Handbüchern</a:t>
            </a:r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747FAE9E-230E-46B0-B271-32F735721F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632" y="1395706"/>
            <a:ext cx="1692221" cy="1360579"/>
          </a:xfr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F90C31E-DB2E-4271-8CD6-829892D29C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5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132" y="3000294"/>
            <a:ext cx="1727721" cy="110142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13E30127-5544-419B-AFA5-64F5590A16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132" y="4437112"/>
            <a:ext cx="1819856" cy="114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568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B40697-3FB8-4DBB-9E89-6FCFAFDCC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Zubehör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89BBE7E-AD61-4945-BEA2-C2658DE42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03FA1A6-7608-4EA9-9495-93E6B03CF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04C5BD0-C3D6-43B1-B3DC-C5E6E9E1B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06EE1D7-E022-444D-9195-408B3E2448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769DDB7-D5A7-4F38-A135-7DF75300EC3A}"/>
              </a:ext>
            </a:extLst>
          </p:cNvPr>
          <p:cNvSpPr txBox="1"/>
          <p:nvPr/>
        </p:nvSpPr>
        <p:spPr>
          <a:xfrm>
            <a:off x="3869482" y="1396164"/>
            <a:ext cx="525658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  <a:p>
            <a:endParaRPr lang="de-DE" dirty="0"/>
          </a:p>
          <a:p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Druckerpapier-Rolle</a:t>
            </a:r>
            <a:b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(Thermopapier 56 mm Breite)</a:t>
            </a:r>
          </a:p>
          <a:p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Eingabestifte</a:t>
            </a:r>
          </a:p>
          <a:p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Qualitätskontroll-Tests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(QC-Tests)</a:t>
            </a:r>
            <a:endParaRPr lang="de-DE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C16CFB4-4A19-4638-BB1E-8B69124C47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686" y="1494744"/>
            <a:ext cx="1728192" cy="1282643"/>
          </a:xfrm>
          <a:prstGeom prst="rect">
            <a:avLst/>
          </a:prstGeom>
        </p:spPr>
      </p:pic>
      <p:pic>
        <p:nvPicPr>
          <p:cNvPr id="16" name="Inhaltsplatzhalter 15">
            <a:extLst>
              <a:ext uri="{FF2B5EF4-FFF2-40B4-BE49-F238E27FC236}">
                <a16:creationId xmlns:a16="http://schemas.microsoft.com/office/drawing/2014/main" id="{5225D467-434D-46DC-A701-1F05F35EEB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06" y="3414690"/>
            <a:ext cx="2438400" cy="796290"/>
          </a:xfrm>
        </p:spPr>
      </p:pic>
      <p:pic>
        <p:nvPicPr>
          <p:cNvPr id="9" name="Grafik 8" descr="Ein Bild, das Text, Elektronik, Buchse, Visitenkarte enthält.&#10;&#10;Automatisch generierte Beschreibung">
            <a:extLst>
              <a:ext uri="{FF2B5EF4-FFF2-40B4-BE49-F238E27FC236}">
                <a16:creationId xmlns:a16="http://schemas.microsoft.com/office/drawing/2014/main" id="{1AE36D9B-D72C-4B97-9FA1-78F5873108F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2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6" t="25906" r="6346" b="17291"/>
          <a:stretch/>
        </p:blipFill>
        <p:spPr>
          <a:xfrm>
            <a:off x="1064568" y="4743296"/>
            <a:ext cx="2492587" cy="108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696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Schulung WipeAlyser</a:t>
            </a: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/>
              <a:t>Teil 2: Durchführung der Messung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2E12E16-B1CF-4E19-BC95-A278E5C943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44" y="2695886"/>
            <a:ext cx="4016896" cy="259406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4532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5252EE-2667-46CE-9049-975ADB95A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Inbetriebnahme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50FDB6B-BBC1-4325-8C7B-062070F77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3156" y="1268413"/>
            <a:ext cx="3707543" cy="4857750"/>
          </a:xfrm>
        </p:spPr>
        <p:txBody>
          <a:bodyPr/>
          <a:lstStyle/>
          <a:p>
            <a:r>
              <a:rPr lang="de-DE" dirty="0"/>
              <a:t>Der </a:t>
            </a:r>
            <a:r>
              <a:rPr lang="de-DE" dirty="0" err="1"/>
              <a:t>WipeAlyser</a:t>
            </a:r>
            <a:r>
              <a:rPr lang="de-DE" dirty="0"/>
              <a:t> wird durch </a:t>
            </a:r>
            <a:r>
              <a:rPr lang="de-DE" b="1" dirty="0"/>
              <a:t>Drücken der Start-Taste</a:t>
            </a:r>
            <a:r>
              <a:rPr lang="de-DE" dirty="0"/>
              <a:t> eingeschaltet.</a:t>
            </a:r>
          </a:p>
          <a:p>
            <a:r>
              <a:rPr lang="de-DE" dirty="0"/>
              <a:t>Es erscheint der </a:t>
            </a:r>
            <a:r>
              <a:rPr lang="de-DE" b="1" dirty="0"/>
              <a:t>Begrüßungsbildschirm.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18C9F27-8F62-4AD5-A80F-A400FDF35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AF535DB-0B2D-459E-AA4F-EAD36BD41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45985F7-49E4-4260-8B89-9CB85D08A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879C5F5-56E3-4EC3-9E20-47F520B83E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9819CEA6-01B0-462C-BEA5-0C8B34C4A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85" y="2455592"/>
            <a:ext cx="2376264" cy="1741458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98F7CB9C-E02B-47D5-8EC5-62255BA522E6}"/>
              </a:ext>
            </a:extLst>
          </p:cNvPr>
          <p:cNvSpPr/>
          <p:nvPr/>
        </p:nvSpPr>
        <p:spPr>
          <a:xfrm>
            <a:off x="1784648" y="3365801"/>
            <a:ext cx="360040" cy="3373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B5D4927-EE5B-4243-9443-9156E5626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000" y="1440000"/>
            <a:ext cx="2464941" cy="4320000"/>
          </a:xfrm>
          <a:prstGeom prst="rect">
            <a:avLst/>
          </a:prstGeom>
          <a:ln w="6350">
            <a:solidFill>
              <a:schemeClr val="accent1">
                <a:shade val="95000"/>
                <a:satMod val="10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409535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F71E2B-DC4D-4284-946D-896C8002C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Statusleiste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9DB6CEE-0151-4666-88C4-2D46D40DC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8D1E973-1246-4B63-A0DB-AD04CF4F9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5589BA-F8DB-4FBD-B572-5250C6556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D981EE8-3C55-4281-B1D8-435F2BBDD3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C687CA2-8046-4255-852E-9D451A287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946" y="1059532"/>
            <a:ext cx="7828142" cy="509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1205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5424AC-3316-4370-BCAB-C33AE092E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Login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75D506F-73E5-4FA8-A20A-25F02537B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8904" y="1268413"/>
            <a:ext cx="5321796" cy="4857750"/>
          </a:xfrm>
        </p:spPr>
        <p:txBody>
          <a:bodyPr/>
          <a:lstStyle/>
          <a:p>
            <a:r>
              <a:rPr lang="de-DE" b="1" dirty="0"/>
              <a:t>Anmeldung</a:t>
            </a:r>
            <a:r>
              <a:rPr lang="de-DE" dirty="0"/>
              <a:t> mit </a:t>
            </a:r>
            <a:r>
              <a:rPr lang="de-DE" b="1" dirty="0"/>
              <a:t>Benutzername</a:t>
            </a:r>
            <a:r>
              <a:rPr lang="de-DE" dirty="0"/>
              <a:t> und </a:t>
            </a:r>
            <a:r>
              <a:rPr lang="de-DE" b="1" dirty="0"/>
              <a:t>Kennwort.</a:t>
            </a:r>
          </a:p>
          <a:p>
            <a:r>
              <a:rPr lang="de-DE" dirty="0"/>
              <a:t>Benutzer werden vom </a:t>
            </a:r>
            <a:r>
              <a:rPr lang="de-DE" b="1" dirty="0"/>
              <a:t>Administrator</a:t>
            </a:r>
            <a:r>
              <a:rPr lang="de-DE" dirty="0"/>
              <a:t> </a:t>
            </a:r>
            <a:r>
              <a:rPr lang="de-DE" b="1" dirty="0"/>
              <a:t>verwaltet.</a:t>
            </a:r>
          </a:p>
          <a:p>
            <a:r>
              <a:rPr lang="de-DE" dirty="0"/>
              <a:t>Alternativ Login als „</a:t>
            </a:r>
            <a:r>
              <a:rPr lang="de-DE" b="1" dirty="0"/>
              <a:t>Standard-User</a:t>
            </a:r>
            <a:r>
              <a:rPr lang="de-DE" dirty="0"/>
              <a:t>“. Dies erlaubt </a:t>
            </a:r>
            <a:r>
              <a:rPr lang="de-DE" b="1" dirty="0"/>
              <a:t>keine Benutzer-Zuordnung </a:t>
            </a:r>
            <a:r>
              <a:rPr lang="de-DE" dirty="0"/>
              <a:t>und kann vom Admin </a:t>
            </a:r>
            <a:r>
              <a:rPr lang="de-DE" b="1" dirty="0"/>
              <a:t>unterbunden</a:t>
            </a:r>
            <a:r>
              <a:rPr lang="de-DE" dirty="0"/>
              <a:t> werden.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6A76CF-4A9C-4028-8AC2-AA62144BA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92EDCE7-2FAB-4179-A0F2-5524E99C9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17AD9A-1E6C-465F-9B00-86B118C1C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FAA785F-2BF5-4BFF-AB6D-B611946017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0B172CA-0309-4ED8-AC1E-FC7C0E542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1440000"/>
            <a:ext cx="2427593" cy="4320000"/>
          </a:xfrm>
          <a:prstGeom prst="rect">
            <a:avLst/>
          </a:prstGeom>
          <a:ln w="6350">
            <a:solidFill>
              <a:schemeClr val="accent1">
                <a:shade val="95000"/>
                <a:satMod val="10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26664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4565E7-D7EF-423D-A7F2-0F8187BB2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Selbsttest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136C5FD-6727-4691-AF1B-F0976C284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CBDA9B1-E13E-459C-A96C-454E966EA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126070C-DA38-4CEE-8B32-E90836CC1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3A76354-FF48-486C-9299-372911EFC1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311044F2-B384-437B-BCC0-986992E06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8904" y="1268413"/>
            <a:ext cx="5321796" cy="4857750"/>
          </a:xfrm>
        </p:spPr>
        <p:txBody>
          <a:bodyPr/>
          <a:lstStyle/>
          <a:p>
            <a:r>
              <a:rPr lang="de-DE" dirty="0"/>
              <a:t>Nach der Anmeldung führt das Gerät einen </a:t>
            </a:r>
            <a:r>
              <a:rPr lang="de-DE" b="1" dirty="0"/>
              <a:t>Selbsttest</a:t>
            </a:r>
            <a:r>
              <a:rPr lang="de-DE" dirty="0"/>
              <a:t> durch.</a:t>
            </a:r>
          </a:p>
          <a:p>
            <a:r>
              <a:rPr lang="de-DE" dirty="0"/>
              <a:t>Beim Selbsttest wird der </a:t>
            </a:r>
            <a:r>
              <a:rPr lang="de-DE" b="1" dirty="0"/>
              <a:t>technische Zustand </a:t>
            </a:r>
            <a:r>
              <a:rPr lang="de-DE" dirty="0"/>
              <a:t>des </a:t>
            </a:r>
            <a:r>
              <a:rPr lang="de-DE" dirty="0" err="1"/>
              <a:t>WipeAlyser</a:t>
            </a:r>
            <a:r>
              <a:rPr lang="de-DE" dirty="0"/>
              <a:t> überprüft.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6097570-73F4-4888-BEEB-2157A22B7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1440000"/>
            <a:ext cx="2464941" cy="4320000"/>
          </a:xfrm>
          <a:prstGeom prst="rect">
            <a:avLst/>
          </a:prstGeom>
          <a:ln w="6350">
            <a:solidFill>
              <a:schemeClr val="accent1">
                <a:shade val="95000"/>
                <a:satMod val="10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745865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>
            <a:extLst>
              <a:ext uri="{FF2B5EF4-FFF2-40B4-BE49-F238E27FC236}">
                <a16:creationId xmlns:a16="http://schemas.microsoft.com/office/drawing/2014/main" id="{36B1BBB2-73DF-4B12-A215-52FD985D8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1440000"/>
            <a:ext cx="2464941" cy="4320000"/>
          </a:xfrm>
          <a:prstGeom prst="rect">
            <a:avLst/>
          </a:prstGeom>
          <a:ln w="6350">
            <a:solidFill>
              <a:schemeClr val="accent1">
                <a:shade val="95000"/>
                <a:satMod val="105000"/>
              </a:schemeClr>
            </a:solidFill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84565E7-D7EF-423D-A7F2-0F8187BB2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Selbsttest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136C5FD-6727-4691-AF1B-F0976C284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CBDA9B1-E13E-459C-A96C-454E966EA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126070C-DA38-4CEE-8B32-E90836CC1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3A76354-FF48-486C-9299-372911EFC1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5701B0C-129E-440F-9A19-7F5F3F3933D2}"/>
              </a:ext>
            </a:extLst>
          </p:cNvPr>
          <p:cNvCxnSpPr>
            <a:cxnSpLocks/>
          </p:cNvCxnSpPr>
          <p:nvPr/>
        </p:nvCxnSpPr>
        <p:spPr>
          <a:xfrm flipH="1">
            <a:off x="2833346" y="2083049"/>
            <a:ext cx="864095" cy="79208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765CD5B5-CA13-4CB1-932C-5F92111DB3A0}"/>
              </a:ext>
            </a:extLst>
          </p:cNvPr>
          <p:cNvCxnSpPr>
            <a:cxnSpLocks/>
          </p:cNvCxnSpPr>
          <p:nvPr/>
        </p:nvCxnSpPr>
        <p:spPr>
          <a:xfrm flipH="1">
            <a:off x="2864770" y="2482155"/>
            <a:ext cx="864094" cy="59620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DA836E1B-9534-4287-B6A1-731EE22BC6B0}"/>
              </a:ext>
            </a:extLst>
          </p:cNvPr>
          <p:cNvCxnSpPr>
            <a:cxnSpLocks/>
          </p:cNvCxnSpPr>
          <p:nvPr/>
        </p:nvCxnSpPr>
        <p:spPr>
          <a:xfrm flipH="1">
            <a:off x="2862291" y="2914092"/>
            <a:ext cx="891725" cy="37078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0C05DDCD-48ED-4ECD-8B4D-A2B69C4A961E}"/>
              </a:ext>
            </a:extLst>
          </p:cNvPr>
          <p:cNvCxnSpPr>
            <a:cxnSpLocks/>
          </p:cNvCxnSpPr>
          <p:nvPr/>
        </p:nvCxnSpPr>
        <p:spPr>
          <a:xfrm flipH="1" flipV="1">
            <a:off x="2862292" y="3654736"/>
            <a:ext cx="891724" cy="12490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8CA6F279-9994-4564-9ECE-702682FB082D}"/>
              </a:ext>
            </a:extLst>
          </p:cNvPr>
          <p:cNvCxnSpPr>
            <a:cxnSpLocks/>
          </p:cNvCxnSpPr>
          <p:nvPr/>
        </p:nvCxnSpPr>
        <p:spPr>
          <a:xfrm flipH="1">
            <a:off x="2862292" y="3423215"/>
            <a:ext cx="866572" cy="2500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1A1D89F8-5AD3-4CB7-BA10-CD3D959472A2}"/>
              </a:ext>
            </a:extLst>
          </p:cNvPr>
          <p:cNvCxnSpPr>
            <a:cxnSpLocks/>
          </p:cNvCxnSpPr>
          <p:nvPr/>
        </p:nvCxnSpPr>
        <p:spPr>
          <a:xfrm flipH="1" flipV="1">
            <a:off x="2862292" y="3812795"/>
            <a:ext cx="866572" cy="33628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034CCD65-6344-4130-96F8-E6D2719EF8C6}"/>
              </a:ext>
            </a:extLst>
          </p:cNvPr>
          <p:cNvCxnSpPr>
            <a:cxnSpLocks/>
          </p:cNvCxnSpPr>
          <p:nvPr/>
        </p:nvCxnSpPr>
        <p:spPr>
          <a:xfrm flipH="1" flipV="1">
            <a:off x="2833346" y="4014093"/>
            <a:ext cx="823510" cy="58832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>
            <a:extLst>
              <a:ext uri="{FF2B5EF4-FFF2-40B4-BE49-F238E27FC236}">
                <a16:creationId xmlns:a16="http://schemas.microsoft.com/office/drawing/2014/main" id="{A2442387-1BA4-4165-9A2D-A3A1E018F8EC}"/>
              </a:ext>
            </a:extLst>
          </p:cNvPr>
          <p:cNvSpPr txBox="1"/>
          <p:nvPr/>
        </p:nvSpPr>
        <p:spPr>
          <a:xfrm>
            <a:off x="3872880" y="1770516"/>
            <a:ext cx="5537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Akku ausreichend geladen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9E3DB514-9F7D-420C-85E6-8DD3544AA6D7}"/>
              </a:ext>
            </a:extLst>
          </p:cNvPr>
          <p:cNvSpPr txBox="1"/>
          <p:nvPr/>
        </p:nvSpPr>
        <p:spPr>
          <a:xfrm>
            <a:off x="3872880" y="2252560"/>
            <a:ext cx="5537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Sensoren (z.B. Lagesensor) funktionsfähig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98FCD34A-1E71-4D57-AEC1-E0AE1B790F55}"/>
              </a:ext>
            </a:extLst>
          </p:cNvPr>
          <p:cNvSpPr txBox="1"/>
          <p:nvPr/>
        </p:nvSpPr>
        <p:spPr>
          <a:xfrm>
            <a:off x="3872880" y="2705900"/>
            <a:ext cx="5537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Schnittstellen (z.B. USB) funktionsfähig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BB7A9AE4-AA97-42AF-BF56-4044DA36C1CF}"/>
              </a:ext>
            </a:extLst>
          </p:cNvPr>
          <p:cNvSpPr txBox="1"/>
          <p:nvPr/>
        </p:nvSpPr>
        <p:spPr>
          <a:xfrm>
            <a:off x="3872880" y="3172641"/>
            <a:ext cx="5537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GPS-Signal empfangen (nur im Freien)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05A4FA9B-FBC4-4D05-A974-611D2C9F0107}"/>
              </a:ext>
            </a:extLst>
          </p:cNvPr>
          <p:cNvSpPr txBox="1"/>
          <p:nvPr/>
        </p:nvSpPr>
        <p:spPr>
          <a:xfrm>
            <a:off x="3872880" y="3640333"/>
            <a:ext cx="5537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Temperatur im erlaubten Messbereich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723C0341-CCED-415F-937C-CAFC3AE78D16}"/>
              </a:ext>
            </a:extLst>
          </p:cNvPr>
          <p:cNvSpPr txBox="1"/>
          <p:nvPr/>
        </p:nvSpPr>
        <p:spPr>
          <a:xfrm>
            <a:off x="3872880" y="4092722"/>
            <a:ext cx="5537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Uhrzeit/Datum gesetzt und plausibel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F05F319C-E807-45A5-AD97-87A0FA025CC6}"/>
              </a:ext>
            </a:extLst>
          </p:cNvPr>
          <p:cNvSpPr txBox="1"/>
          <p:nvPr/>
        </p:nvSpPr>
        <p:spPr>
          <a:xfrm>
            <a:off x="3872880" y="4574766"/>
            <a:ext cx="5537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Kein QC-Test und keine Wartung fällig</a:t>
            </a:r>
          </a:p>
        </p:txBody>
      </p:sp>
    </p:spTree>
    <p:extLst>
      <p:ext uri="{BB962C8B-B14F-4D97-AF65-F5344CB8AC3E}">
        <p14:creationId xmlns:p14="http://schemas.microsoft.com/office/powerpoint/2010/main" val="2487972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Schulung WipeAlyser</a:t>
            </a: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/>
              <a:t>Teil 1: Allgemeines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160DC9F-6B8A-442C-8AEF-5DAC18CAC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885">
            <a:off x="10433" y="1825792"/>
            <a:ext cx="6696744" cy="446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3923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FDA333-77C7-440A-A2B2-86C30B857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Selbsttest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C727449-DCE3-49B5-8404-B65824D86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100F6EC-964D-427A-B9C1-C670D10F6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B1BB451-DD51-4CD7-AFD2-F15E6A653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2CA3F6F-B1EF-4C46-BCF3-5941151661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82F4566-8478-4E85-A56C-88EC8274CF5C}"/>
              </a:ext>
            </a:extLst>
          </p:cNvPr>
          <p:cNvSpPr txBox="1"/>
          <p:nvPr/>
        </p:nvSpPr>
        <p:spPr>
          <a:xfrm>
            <a:off x="6249144" y="1610347"/>
            <a:ext cx="3240360" cy="2949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„Hinweis“ 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(gelb) bedeutet, es kann trotzdem </a:t>
            </a: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gemessen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werden.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„Fehler“ 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(rot) bedeutet, es ist eine </a:t>
            </a: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Handlung notwendig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und das Gerät ist </a:t>
            </a: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nicht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messbereit.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36F968C-B3A5-4C10-86F1-5731131C1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1440000"/>
            <a:ext cx="2464941" cy="4320000"/>
          </a:xfrm>
          <a:prstGeom prst="rect">
            <a:avLst/>
          </a:prstGeom>
          <a:ln w="6350">
            <a:solidFill>
              <a:schemeClr val="accent1">
                <a:shade val="95000"/>
                <a:satMod val="105000"/>
              </a:schemeClr>
            </a:solidFill>
          </a:ln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B75AE48-1506-46AF-9692-A9DBAF4E3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9600" y="1440000"/>
            <a:ext cx="2464941" cy="4320000"/>
          </a:xfrm>
          <a:prstGeom prst="rect">
            <a:avLst/>
          </a:prstGeom>
          <a:ln w="6350">
            <a:solidFill>
              <a:schemeClr val="accent1">
                <a:shade val="95000"/>
                <a:satMod val="10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871661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FDA333-77C7-440A-A2B2-86C30B857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Service Info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C727449-DCE3-49B5-8404-B65824D86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100F6EC-964D-427A-B9C1-C670D10F6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B1BB451-DD51-4CD7-AFD2-F15E6A653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2CA3F6F-B1EF-4C46-BCF3-5941151661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82F4566-8478-4E85-A56C-88EC8274CF5C}"/>
              </a:ext>
            </a:extLst>
          </p:cNvPr>
          <p:cNvSpPr txBox="1"/>
          <p:nvPr/>
        </p:nvSpPr>
        <p:spPr>
          <a:xfrm>
            <a:off x="6249144" y="1610347"/>
            <a:ext cx="3240360" cy="4611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tx1">
                    <a:lumMod val="75000"/>
                    <a:lumOff val="25000"/>
                  </a:schemeClr>
                </a:solidFill>
              </a:rPr>
              <a:t>Unter </a:t>
            </a:r>
            <a:r>
              <a:rPr lang="de-DE" b="1">
                <a:solidFill>
                  <a:schemeClr val="tx1">
                    <a:lumMod val="75000"/>
                    <a:lumOff val="25000"/>
                  </a:schemeClr>
                </a:solidFill>
              </a:rPr>
              <a:t>„Service Info“ </a:t>
            </a:r>
            <a:r>
              <a:rPr lang="de-DE">
                <a:solidFill>
                  <a:schemeClr val="tx1">
                    <a:lumMod val="75000"/>
                    <a:lumOff val="25000"/>
                  </a:schemeClr>
                </a:solidFill>
              </a:rPr>
              <a:t>kann das Datum des letzten </a:t>
            </a:r>
            <a:r>
              <a:rPr lang="de-DE" b="1">
                <a:solidFill>
                  <a:schemeClr val="tx1">
                    <a:lumMod val="75000"/>
                    <a:lumOff val="25000"/>
                  </a:schemeClr>
                </a:solidFill>
              </a:rPr>
              <a:t>QC-Tests</a:t>
            </a:r>
            <a:r>
              <a:rPr lang="de-DE">
                <a:solidFill>
                  <a:schemeClr val="tx1">
                    <a:lumMod val="75000"/>
                    <a:lumOff val="25000"/>
                  </a:schemeClr>
                </a:solidFill>
              </a:rPr>
              <a:t> und der letzten </a:t>
            </a:r>
            <a:r>
              <a:rPr lang="de-DE" b="1">
                <a:solidFill>
                  <a:schemeClr val="tx1">
                    <a:lumMod val="75000"/>
                    <a:lumOff val="25000"/>
                  </a:schemeClr>
                </a:solidFill>
              </a:rPr>
              <a:t>Wartung</a:t>
            </a:r>
            <a:r>
              <a:rPr lang="de-DE">
                <a:solidFill>
                  <a:schemeClr val="tx1">
                    <a:lumMod val="75000"/>
                    <a:lumOff val="25000"/>
                  </a:schemeClr>
                </a:solidFill>
              </a:rPr>
              <a:t> eingesehen werden.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tx1">
                    <a:lumMod val="75000"/>
                    <a:lumOff val="25000"/>
                  </a:schemeClr>
                </a:solidFill>
              </a:rPr>
              <a:t>Ist ein QC-Test oder eine Wartung </a:t>
            </a:r>
            <a:r>
              <a:rPr lang="de-DE" b="1">
                <a:solidFill>
                  <a:schemeClr val="tx1">
                    <a:lumMod val="75000"/>
                    <a:lumOff val="25000"/>
                  </a:schemeClr>
                </a:solidFill>
              </a:rPr>
              <a:t>fällig</a:t>
            </a:r>
            <a:r>
              <a:rPr lang="de-DE">
                <a:solidFill>
                  <a:schemeClr val="tx1">
                    <a:lumMod val="75000"/>
                    <a:lumOff val="25000"/>
                  </a:schemeClr>
                </a:solidFill>
              </a:rPr>
              <a:t>, ist der entsprechende Hinweis </a:t>
            </a:r>
            <a:r>
              <a:rPr lang="de-DE" b="1">
                <a:solidFill>
                  <a:schemeClr val="tx1">
                    <a:lumMod val="75000"/>
                    <a:lumOff val="25000"/>
                  </a:schemeClr>
                </a:solidFill>
              </a:rPr>
              <a:t>rot</a:t>
            </a:r>
            <a:r>
              <a:rPr lang="de-DE">
                <a:solidFill>
                  <a:schemeClr val="tx1">
                    <a:lumMod val="75000"/>
                    <a:lumOff val="25000"/>
                  </a:schemeClr>
                </a:solidFill>
              </a:rPr>
              <a:t> unterlegt.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tx1">
                    <a:lumMod val="75000"/>
                    <a:lumOff val="25000"/>
                  </a:schemeClr>
                </a:solidFill>
              </a:rPr>
              <a:t>Unten ist die </a:t>
            </a:r>
            <a:r>
              <a:rPr lang="de-DE" b="1">
                <a:solidFill>
                  <a:schemeClr val="tx1">
                    <a:lumMod val="75000"/>
                    <a:lumOff val="25000"/>
                  </a:schemeClr>
                </a:solidFill>
              </a:rPr>
              <a:t>Firmware-Version</a:t>
            </a:r>
            <a:r>
              <a:rPr lang="de-DE">
                <a:solidFill>
                  <a:schemeClr val="tx1">
                    <a:lumMod val="75000"/>
                    <a:lumOff val="25000"/>
                  </a:schemeClr>
                </a:solidFill>
              </a:rPr>
              <a:t> angegeben.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B1F17B2-EC4D-43BF-AB0A-78FBA31CF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1440000"/>
            <a:ext cx="2464941" cy="4320000"/>
          </a:xfrm>
          <a:prstGeom prst="rect">
            <a:avLst/>
          </a:prstGeom>
          <a:ln w="6350">
            <a:solidFill>
              <a:schemeClr val="accent1">
                <a:shade val="95000"/>
                <a:satMod val="105000"/>
              </a:schemeClr>
            </a:solidFill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ECA4A2A-F24D-438D-B6C8-D357641E8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9600" y="1440000"/>
            <a:ext cx="2464941" cy="4320000"/>
          </a:xfrm>
          <a:prstGeom prst="rect">
            <a:avLst/>
          </a:prstGeom>
          <a:ln w="6350">
            <a:solidFill>
              <a:schemeClr val="accent1">
                <a:shade val="95000"/>
                <a:satMod val="105000"/>
              </a:schemeClr>
            </a:solidFill>
          </a:ln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7AC5119E-8815-4998-9C9C-DC660E93A5F0}"/>
              </a:ext>
            </a:extLst>
          </p:cNvPr>
          <p:cNvSpPr/>
          <p:nvPr/>
        </p:nvSpPr>
        <p:spPr>
          <a:xfrm>
            <a:off x="471538" y="5163519"/>
            <a:ext cx="1385117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64776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FDA333-77C7-440A-A2B2-86C30B857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Service Info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C727449-DCE3-49B5-8404-B65824D86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100F6EC-964D-427A-B9C1-C670D10F6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B1BB451-DD51-4CD7-AFD2-F15E6A653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22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2CA3F6F-B1EF-4C46-BCF3-5941151661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82F4566-8478-4E85-A56C-88EC8274CF5C}"/>
              </a:ext>
            </a:extLst>
          </p:cNvPr>
          <p:cNvSpPr txBox="1"/>
          <p:nvPr/>
        </p:nvSpPr>
        <p:spPr>
          <a:xfrm>
            <a:off x="6249144" y="1610347"/>
            <a:ext cx="3240360" cy="3780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tx1">
                    <a:lumMod val="75000"/>
                    <a:lumOff val="25000"/>
                  </a:schemeClr>
                </a:solidFill>
              </a:rPr>
              <a:t>Bei der </a:t>
            </a:r>
            <a:r>
              <a:rPr lang="de-DE" b="1">
                <a:solidFill>
                  <a:schemeClr val="tx1">
                    <a:lumMod val="75000"/>
                    <a:lumOff val="25000"/>
                  </a:schemeClr>
                </a:solidFill>
              </a:rPr>
              <a:t>Erstinbetriebnahme</a:t>
            </a:r>
            <a:r>
              <a:rPr lang="de-DE">
                <a:solidFill>
                  <a:schemeClr val="tx1">
                    <a:lumMod val="75000"/>
                    <a:lumOff val="25000"/>
                  </a:schemeClr>
                </a:solidFill>
              </a:rPr>
              <a:t> des Geräts sind die Intervalle inaktiv und müssen </a:t>
            </a:r>
            <a:r>
              <a:rPr lang="de-DE" b="1">
                <a:solidFill>
                  <a:schemeClr val="tx1">
                    <a:lumMod val="75000"/>
                    <a:lumOff val="25000"/>
                  </a:schemeClr>
                </a:solidFill>
              </a:rPr>
              <a:t>einmalig aktiviert </a:t>
            </a:r>
            <a:r>
              <a:rPr lang="de-DE">
                <a:solidFill>
                  <a:schemeClr val="tx1">
                    <a:lumMod val="75000"/>
                    <a:lumOff val="25000"/>
                  </a:schemeClr>
                </a:solidFill>
              </a:rPr>
              <a:t>werden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tx1">
                    <a:lumMod val="75000"/>
                    <a:lumOff val="25000"/>
                  </a:schemeClr>
                </a:solidFill>
              </a:rPr>
              <a:t>Die Abfrage erfolgt </a:t>
            </a:r>
            <a:r>
              <a:rPr lang="de-DE" b="1">
                <a:solidFill>
                  <a:schemeClr val="tx1">
                    <a:lumMod val="75000"/>
                    <a:lumOff val="25000"/>
                  </a:schemeClr>
                </a:solidFill>
              </a:rPr>
              <a:t>automatisch</a:t>
            </a:r>
            <a:r>
              <a:rPr lang="de-DE">
                <a:solidFill>
                  <a:schemeClr val="tx1">
                    <a:lumMod val="75000"/>
                    <a:lumOff val="25000"/>
                  </a:schemeClr>
                </a:solidFill>
              </a:rPr>
              <a:t> nach dem </a:t>
            </a:r>
            <a:r>
              <a:rPr lang="de-DE" b="1">
                <a:solidFill>
                  <a:schemeClr val="tx1">
                    <a:lumMod val="75000"/>
                    <a:lumOff val="25000"/>
                  </a:schemeClr>
                </a:solidFill>
              </a:rPr>
              <a:t>ersten Einschalten </a:t>
            </a:r>
            <a:r>
              <a:rPr lang="de-DE">
                <a:solidFill>
                  <a:schemeClr val="tx1">
                    <a:lumMod val="75000"/>
                    <a:lumOff val="25000"/>
                  </a:schemeClr>
                </a:solidFill>
              </a:rPr>
              <a:t>des Geräts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B1F17B2-EC4D-43BF-AB0A-78FBA31CF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1440000"/>
            <a:ext cx="2464941" cy="4320000"/>
          </a:xfrm>
          <a:prstGeom prst="rect">
            <a:avLst/>
          </a:prstGeom>
          <a:ln w="6350">
            <a:solidFill>
              <a:schemeClr val="accent1">
                <a:shade val="95000"/>
                <a:satMod val="105000"/>
              </a:schemeClr>
            </a:solidFill>
          </a:ln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7AC5119E-8815-4998-9C9C-DC660E93A5F0}"/>
              </a:ext>
            </a:extLst>
          </p:cNvPr>
          <p:cNvSpPr/>
          <p:nvPr/>
        </p:nvSpPr>
        <p:spPr>
          <a:xfrm>
            <a:off x="471538" y="5163519"/>
            <a:ext cx="1385117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B172C60-ED5E-47A0-9ACB-6A273B25F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9600" y="1440000"/>
            <a:ext cx="2464941" cy="4320000"/>
          </a:xfrm>
          <a:prstGeom prst="rect">
            <a:avLst/>
          </a:prstGeom>
          <a:ln w="6350">
            <a:solidFill>
              <a:schemeClr val="accent1">
                <a:shade val="95000"/>
                <a:satMod val="10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758300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D25733-21BD-4590-A5F8-AD547678D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Vorbereitung der Messung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2FBEEDD-9E01-43CC-8E41-D4C196519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B7928B0-02AB-448C-91D9-9DEAB718E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7C9B8E1-73D8-4D7E-BB8E-E088D10D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23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98F5DE4-5139-46B3-BD86-2E435765AB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9853229-CAEC-495B-9993-25C6D1430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1440000"/>
            <a:ext cx="2427589" cy="4320000"/>
          </a:xfrm>
          <a:prstGeom prst="rect">
            <a:avLst/>
          </a:prstGeom>
          <a:ln w="6350">
            <a:solidFill>
              <a:schemeClr val="accent1">
                <a:shade val="95000"/>
                <a:satMod val="105000"/>
              </a:schemeClr>
            </a:solidFill>
          </a:ln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6E1BA80-D6A6-44C2-8535-1ED6CD312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9600" y="1440000"/>
            <a:ext cx="2464941" cy="4320000"/>
          </a:xfrm>
          <a:prstGeom prst="rect">
            <a:avLst/>
          </a:prstGeom>
          <a:ln w="6350">
            <a:solidFill>
              <a:schemeClr val="accent1">
                <a:shade val="95000"/>
                <a:satMod val="105000"/>
              </a:schemeClr>
            </a:solidFill>
          </a:ln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028A98DB-C87C-478B-86BB-66286254CD53}"/>
              </a:ext>
            </a:extLst>
          </p:cNvPr>
          <p:cNvSpPr txBox="1"/>
          <p:nvPr/>
        </p:nvSpPr>
        <p:spPr>
          <a:xfrm>
            <a:off x="6249144" y="1610347"/>
            <a:ext cx="3240360" cy="253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tx1">
                    <a:lumMod val="75000"/>
                    <a:lumOff val="25000"/>
                  </a:schemeClr>
                </a:solidFill>
              </a:rPr>
              <a:t>Die </a:t>
            </a:r>
            <a:r>
              <a:rPr lang="de-DE" b="1">
                <a:solidFill>
                  <a:schemeClr val="tx1">
                    <a:lumMod val="75000"/>
                    <a:lumOff val="25000"/>
                  </a:schemeClr>
                </a:solidFill>
              </a:rPr>
              <a:t>Auswahl</a:t>
            </a:r>
            <a:r>
              <a:rPr lang="de-DE">
                <a:solidFill>
                  <a:schemeClr val="tx1">
                    <a:lumMod val="75000"/>
                    <a:lumOff val="25000"/>
                  </a:schemeClr>
                </a:solidFill>
              </a:rPr>
              <a:t> des </a:t>
            </a:r>
            <a:r>
              <a:rPr lang="de-DE" b="1">
                <a:solidFill>
                  <a:schemeClr val="tx1">
                    <a:lumMod val="75000"/>
                    <a:lumOff val="25000"/>
                  </a:schemeClr>
                </a:solidFill>
              </a:rPr>
              <a:t>DrugWipe-Typs</a:t>
            </a:r>
            <a:r>
              <a:rPr lang="de-DE">
                <a:solidFill>
                  <a:schemeClr val="tx1">
                    <a:lumMod val="75000"/>
                    <a:lumOff val="25000"/>
                  </a:schemeClr>
                </a:solidFill>
              </a:rPr>
              <a:t> kann </a:t>
            </a:r>
            <a:r>
              <a:rPr lang="de-DE" b="1">
                <a:solidFill>
                  <a:schemeClr val="tx1">
                    <a:lumMod val="75000"/>
                    <a:lumOff val="25000"/>
                  </a:schemeClr>
                </a:solidFill>
              </a:rPr>
              <a:t>manuell</a:t>
            </a:r>
            <a:r>
              <a:rPr lang="de-DE">
                <a:solidFill>
                  <a:schemeClr val="tx1">
                    <a:lumMod val="75000"/>
                    <a:lumOff val="25000"/>
                  </a:schemeClr>
                </a:solidFill>
              </a:rPr>
              <a:t> erfolgen oder durch </a:t>
            </a:r>
            <a:r>
              <a:rPr lang="de-DE" b="1">
                <a:solidFill>
                  <a:schemeClr val="tx1">
                    <a:lumMod val="75000"/>
                    <a:lumOff val="25000"/>
                  </a:schemeClr>
                </a:solidFill>
              </a:rPr>
              <a:t>Scannen</a:t>
            </a:r>
            <a:r>
              <a:rPr lang="de-DE">
                <a:solidFill>
                  <a:schemeClr val="tx1">
                    <a:lumMod val="75000"/>
                    <a:lumOff val="25000"/>
                  </a:schemeClr>
                </a:solidFill>
              </a:rPr>
              <a:t> des Barcodes auf dem Schlauchbeutel.</a:t>
            </a:r>
          </a:p>
        </p:txBody>
      </p:sp>
    </p:spTree>
    <p:extLst>
      <p:ext uri="{BB962C8B-B14F-4D97-AF65-F5344CB8AC3E}">
        <p14:creationId xmlns:p14="http://schemas.microsoft.com/office/powerpoint/2010/main" val="5102048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024892-3B25-4B60-A0AD-BF71D308C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/>
              <a:t>2 Möglichkeiten der Auswertung nach Probenahme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7038484-8504-494C-9D0C-31AFA4C2E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E331913-D138-460B-8E91-3E39D608D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1D265BC-8F24-458F-BE34-2A82952BB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24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FBAD4F9-A983-42AF-89B1-52083A7A33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D82430C-1059-430F-BFB0-F6380B6172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835" y="1196752"/>
            <a:ext cx="2180165" cy="1584176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89328D5B-3385-46D5-97D0-2FD83F287C2D}"/>
              </a:ext>
            </a:extLst>
          </p:cNvPr>
          <p:cNvSpPr txBox="1"/>
          <p:nvPr/>
        </p:nvSpPr>
        <p:spPr>
          <a:xfrm>
            <a:off x="5067012" y="1340768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Probenahme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gemäß der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DrugWipe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-Gebrauchsanweisung</a:t>
            </a: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944BCD0E-BCCF-4E5A-B20D-6A1CC509F002}"/>
              </a:ext>
            </a:extLst>
          </p:cNvPr>
          <p:cNvCxnSpPr>
            <a:cxnSpLocks/>
          </p:cNvCxnSpPr>
          <p:nvPr/>
        </p:nvCxnSpPr>
        <p:spPr>
          <a:xfrm flipH="1">
            <a:off x="2504728" y="2917033"/>
            <a:ext cx="576064" cy="872007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0BAA1D5F-B277-4FC5-97E7-4259AFB3D7DF}"/>
              </a:ext>
            </a:extLst>
          </p:cNvPr>
          <p:cNvCxnSpPr>
            <a:cxnSpLocks/>
          </p:cNvCxnSpPr>
          <p:nvPr/>
        </p:nvCxnSpPr>
        <p:spPr>
          <a:xfrm>
            <a:off x="4573561" y="2917033"/>
            <a:ext cx="637744" cy="872007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16697C16-8253-4C86-977E-87B7340E9C4F}"/>
              </a:ext>
            </a:extLst>
          </p:cNvPr>
          <p:cNvSpPr txBox="1"/>
          <p:nvPr/>
        </p:nvSpPr>
        <p:spPr>
          <a:xfrm>
            <a:off x="500540" y="3925145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Der Test wird </a:t>
            </a: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 </a:t>
            </a:r>
            <a:r>
              <a:rPr lang="de-DE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WipeAlyser</a:t>
            </a: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gestartet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und nach vorgegebener Zeit automatisch ausgelesen 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BFA00EA-E06B-4BA3-A8BB-0D63B484E236}"/>
              </a:ext>
            </a:extLst>
          </p:cNvPr>
          <p:cNvSpPr txBox="1"/>
          <p:nvPr/>
        </p:nvSpPr>
        <p:spPr>
          <a:xfrm>
            <a:off x="4573561" y="3925145"/>
            <a:ext cx="30963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Der Test wird </a:t>
            </a: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außerhalb des </a:t>
            </a:r>
            <a:r>
              <a:rPr lang="de-DE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WipeAlyser</a:t>
            </a: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gestartet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die Zeit </a:t>
            </a: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manuell 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genommen und danach im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WipeAlyser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ausgelesen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317686EC-EB8D-4D15-9DDF-ABAF436F2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561" y="5472317"/>
            <a:ext cx="657143" cy="35238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7F57ECFE-AC95-4232-9EAA-37DE17D85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022" y="5352304"/>
            <a:ext cx="600000" cy="380952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C707F772-0E8B-478F-BB34-3066A6C1B800}"/>
              </a:ext>
            </a:extLst>
          </p:cNvPr>
          <p:cNvSpPr txBox="1"/>
          <p:nvPr/>
        </p:nvSpPr>
        <p:spPr>
          <a:xfrm>
            <a:off x="1146817" y="5363924"/>
            <a:ext cx="1212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Timer</a:t>
            </a: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C5CE332-63A6-4BC4-9663-2536700735D3}"/>
              </a:ext>
            </a:extLst>
          </p:cNvPr>
          <p:cNvSpPr txBox="1"/>
          <p:nvPr/>
        </p:nvSpPr>
        <p:spPr>
          <a:xfrm>
            <a:off x="5313040" y="546065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Timer</a:t>
            </a: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aus</a:t>
            </a:r>
          </a:p>
        </p:txBody>
      </p:sp>
    </p:spTree>
    <p:extLst>
      <p:ext uri="{BB962C8B-B14F-4D97-AF65-F5344CB8AC3E}">
        <p14:creationId xmlns:p14="http://schemas.microsoft.com/office/powerpoint/2010/main" val="25887112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1F87C9-94A3-4933-B4FE-E82182644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Durchführung der Analyse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F76ACDE-55D3-49BE-BB94-2D78C3689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D78061A-A39C-4329-B0A2-7489DA6EE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BB215E0-FC95-41BB-9B4C-BDD930991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25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7D1919B-AF8E-406E-821A-1CEC2022E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1440000"/>
            <a:ext cx="2427593" cy="4320000"/>
          </a:xfrm>
          <a:prstGeom prst="rect">
            <a:avLst/>
          </a:prstGeom>
          <a:ln w="6350">
            <a:solidFill>
              <a:schemeClr val="accent1">
                <a:shade val="95000"/>
                <a:satMod val="105000"/>
              </a:schemeClr>
            </a:solidFill>
          </a:ln>
        </p:spPr>
      </p:pic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8A968853-8407-4546-9D72-14BC85895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6816" y="1268413"/>
            <a:ext cx="6408712" cy="4857750"/>
          </a:xfrm>
        </p:spPr>
        <p:txBody>
          <a:bodyPr>
            <a:noAutofit/>
          </a:bodyPr>
          <a:lstStyle/>
          <a:p>
            <a:r>
              <a:rPr lang="de-DE" dirty="0"/>
              <a:t>Während der Test entwickelt, das Gerät auf eine </a:t>
            </a:r>
            <a:r>
              <a:rPr lang="de-DE" b="1" dirty="0"/>
              <a:t>ebene Fläche </a:t>
            </a:r>
            <a:r>
              <a:rPr lang="de-DE" dirty="0"/>
              <a:t>stellen oder </a:t>
            </a:r>
            <a:r>
              <a:rPr lang="de-DE" b="1" dirty="0"/>
              <a:t>waagrecht</a:t>
            </a:r>
            <a:r>
              <a:rPr lang="de-DE" dirty="0"/>
              <a:t> halten und </a:t>
            </a:r>
            <a:r>
              <a:rPr lang="de-DE" b="1" dirty="0"/>
              <a:t>nicht kippen.</a:t>
            </a:r>
          </a:p>
          <a:p>
            <a:r>
              <a:rPr lang="de-DE" dirty="0"/>
              <a:t>Zu langes und zu starkes Kippen (&gt;30°) führt zum </a:t>
            </a:r>
            <a:r>
              <a:rPr lang="de-DE" b="1" dirty="0"/>
              <a:t>Abbruch </a:t>
            </a:r>
            <a:r>
              <a:rPr lang="de-DE" dirty="0"/>
              <a:t>der Messung.</a:t>
            </a:r>
          </a:p>
          <a:p>
            <a:r>
              <a:rPr lang="de-DE" dirty="0"/>
              <a:t>Das </a:t>
            </a:r>
            <a:r>
              <a:rPr lang="de-DE" b="1" dirty="0"/>
              <a:t>Wasserwaage-Symbol</a:t>
            </a:r>
            <a:r>
              <a:rPr lang="de-DE" dirty="0"/>
              <a:t> (und ggf. ein akustisches Signal) </a:t>
            </a:r>
            <a:r>
              <a:rPr lang="de-DE" b="1" dirty="0"/>
              <a:t>warnt</a:t>
            </a:r>
            <a:r>
              <a:rPr lang="de-DE" dirty="0"/>
              <a:t> bei </a:t>
            </a:r>
            <a:r>
              <a:rPr lang="de-DE" b="1" dirty="0"/>
              <a:t>Schieflage</a:t>
            </a:r>
            <a:r>
              <a:rPr lang="de-DE" dirty="0"/>
              <a:t>:</a:t>
            </a:r>
          </a:p>
          <a:p>
            <a:r>
              <a:rPr lang="de-DE" dirty="0"/>
              <a:t>Den </a:t>
            </a:r>
            <a:r>
              <a:rPr lang="de-DE" b="1" dirty="0" err="1"/>
              <a:t>DrugWipe</a:t>
            </a:r>
            <a:r>
              <a:rPr lang="de-DE" dirty="0"/>
              <a:t> während der Messung </a:t>
            </a:r>
            <a:r>
              <a:rPr lang="de-DE" b="1" dirty="0"/>
              <a:t>nicht bewegen</a:t>
            </a:r>
            <a:r>
              <a:rPr lang="de-DE" dirty="0"/>
              <a:t> oder </a:t>
            </a:r>
            <a:r>
              <a:rPr lang="de-DE" b="1" dirty="0"/>
              <a:t>herausziehen.</a:t>
            </a:r>
          </a:p>
          <a:p>
            <a:r>
              <a:rPr lang="de-DE" dirty="0"/>
              <a:t>Darauf achten, dass der </a:t>
            </a:r>
            <a:r>
              <a:rPr lang="de-DE" dirty="0" err="1"/>
              <a:t>DrugWipe</a:t>
            </a:r>
            <a:r>
              <a:rPr lang="de-DE" dirty="0"/>
              <a:t> </a:t>
            </a:r>
            <a:r>
              <a:rPr lang="de-DE" b="1" dirty="0"/>
              <a:t>bis zum Anschlag</a:t>
            </a:r>
            <a:r>
              <a:rPr lang="de-DE" dirty="0"/>
              <a:t> eingeschoben ist (sonst verhindert Lagesensor Messung).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FA92DE9-E400-415A-B979-F57798F07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7216" y="3600000"/>
            <a:ext cx="495238" cy="2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665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C926D3-AFD7-4BD2-82B7-28754F5DC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Ergebnisanzeige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0E3222B-0AB7-49F7-B5D5-94499F1CA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4848" y="1268413"/>
            <a:ext cx="5825852" cy="4857750"/>
          </a:xfrm>
        </p:spPr>
        <p:txBody>
          <a:bodyPr/>
          <a:lstStyle/>
          <a:p>
            <a:r>
              <a:rPr lang="de-DE" dirty="0"/>
              <a:t>Das Testergebnis links ist </a:t>
            </a:r>
            <a:r>
              <a:rPr lang="de-DE" b="1" dirty="0"/>
              <a:t>positiv</a:t>
            </a:r>
            <a:r>
              <a:rPr lang="de-DE" dirty="0"/>
              <a:t> auf Amphetamine/Methamphetamin und Opiate und </a:t>
            </a:r>
            <a:r>
              <a:rPr lang="de-DE" b="1" dirty="0"/>
              <a:t>negativ</a:t>
            </a:r>
            <a:r>
              <a:rPr lang="de-DE" dirty="0"/>
              <a:t> auf Cannabis und Kokain.</a:t>
            </a:r>
          </a:p>
          <a:p>
            <a:r>
              <a:rPr lang="de-DE" dirty="0"/>
              <a:t>Mit dem Schalter „</a:t>
            </a:r>
            <a:r>
              <a:rPr lang="de-DE" b="1" dirty="0"/>
              <a:t>Streifenansicht</a:t>
            </a:r>
            <a:r>
              <a:rPr lang="de-DE" dirty="0"/>
              <a:t>“ kann eine </a:t>
            </a:r>
            <a:r>
              <a:rPr lang="de-DE" b="1" dirty="0"/>
              <a:t>schematische</a:t>
            </a:r>
            <a:r>
              <a:rPr lang="de-DE" dirty="0"/>
              <a:t> Darstellung der Linien auf dem </a:t>
            </a:r>
            <a:r>
              <a:rPr lang="de-DE" dirty="0" err="1"/>
              <a:t>DrugWipe</a:t>
            </a:r>
            <a:r>
              <a:rPr lang="de-DE" dirty="0"/>
              <a:t> aktiviert werden.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E1E8BA-9E89-48D3-98BF-5AF402070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C2C871D-8F0E-4A94-BE0E-7B75DF7DD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BC80BEA-0936-431D-A156-4AAF223DD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26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0CCA932-C0A4-4B25-B92A-655B7403CD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CAD5430-CCBA-486D-BCFD-BEFE68D2A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1440000"/>
            <a:ext cx="2427593" cy="4320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3137E0AC-20DB-4EFB-874E-05B4867075DB}"/>
              </a:ext>
            </a:extLst>
          </p:cNvPr>
          <p:cNvCxnSpPr>
            <a:cxnSpLocks/>
          </p:cNvCxnSpPr>
          <p:nvPr/>
        </p:nvCxnSpPr>
        <p:spPr>
          <a:xfrm flipH="1">
            <a:off x="2792760" y="4941168"/>
            <a:ext cx="79208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5DA8D8AB-1AC2-4DBE-AF4C-504599C3EA73}"/>
              </a:ext>
            </a:extLst>
          </p:cNvPr>
          <p:cNvCxnSpPr>
            <a:cxnSpLocks/>
          </p:cNvCxnSpPr>
          <p:nvPr/>
        </p:nvCxnSpPr>
        <p:spPr>
          <a:xfrm flipH="1" flipV="1">
            <a:off x="2216696" y="4581129"/>
            <a:ext cx="1368152" cy="21602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66D41D24-A51F-4DA3-8E6B-9F7B26C92ADA}"/>
              </a:ext>
            </a:extLst>
          </p:cNvPr>
          <p:cNvSpPr txBox="1"/>
          <p:nvPr/>
        </p:nvSpPr>
        <p:spPr>
          <a:xfrm>
            <a:off x="3675881" y="4562666"/>
            <a:ext cx="2376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Rote (positive) Testlinien blinken</a:t>
            </a:r>
          </a:p>
        </p:txBody>
      </p:sp>
    </p:spTree>
    <p:extLst>
      <p:ext uri="{BB962C8B-B14F-4D97-AF65-F5344CB8AC3E}">
        <p14:creationId xmlns:p14="http://schemas.microsoft.com/office/powerpoint/2010/main" val="26715841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C926D3-AFD7-4BD2-82B7-28754F5DC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Ergebnisanzeige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0E3222B-0AB7-49F7-B5D5-94499F1CA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4848" y="1268413"/>
            <a:ext cx="5825852" cy="4857750"/>
          </a:xfrm>
        </p:spPr>
        <p:txBody>
          <a:bodyPr/>
          <a:lstStyle/>
          <a:p>
            <a:r>
              <a:rPr lang="de-DE" dirty="0"/>
              <a:t>Bei einem </a:t>
            </a:r>
            <a:r>
              <a:rPr lang="de-DE" b="1" dirty="0"/>
              <a:t>ungültigen Ergebnis </a:t>
            </a:r>
            <a:r>
              <a:rPr lang="de-DE" dirty="0"/>
              <a:t>muss die Messung wiederholt werden. </a:t>
            </a:r>
            <a:br>
              <a:rPr lang="de-DE" dirty="0"/>
            </a:br>
            <a:r>
              <a:rPr lang="de-DE" dirty="0"/>
              <a:t>Ein Grund kann z.B. sein, dass das Gerät während </a:t>
            </a:r>
            <a:r>
              <a:rPr lang="de-DE"/>
              <a:t>der Messung </a:t>
            </a:r>
            <a:r>
              <a:rPr lang="de-DE" dirty="0"/>
              <a:t>zu stark </a:t>
            </a:r>
            <a:r>
              <a:rPr lang="de-DE" b="1" dirty="0"/>
              <a:t>gekippt</a:t>
            </a:r>
            <a:r>
              <a:rPr lang="de-DE" dirty="0"/>
              <a:t> wurde.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E1E8BA-9E89-48D3-98BF-5AF402070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C2C871D-8F0E-4A94-BE0E-7B75DF7DD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BC80BEA-0936-431D-A156-4AAF223DD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27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0CCA932-C0A4-4B25-B92A-655B7403CD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7036216-A0F5-468A-A0B0-AB4C55831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1440000"/>
            <a:ext cx="2427593" cy="4320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885078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D2739D-3008-475A-812B-392F8283A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Datenerfassung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C28D47D-7832-44EA-BCB6-E17727E50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6424863-CBF2-4D45-BAE2-983AFB259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F5A81AD-0A66-42C3-97B1-5D11504D9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28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67E8AEF-186C-4655-AB8A-9D417DFE5A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1C9A606-6408-4EFD-B3DD-D061E9DE8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000" y="1440000"/>
            <a:ext cx="2427593" cy="4320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35776F4F-A64F-4951-AC3D-C47D57A21AD6}"/>
              </a:ext>
            </a:extLst>
          </p:cNvPr>
          <p:cNvSpPr txBox="1"/>
          <p:nvPr/>
        </p:nvSpPr>
        <p:spPr>
          <a:xfrm>
            <a:off x="5940000" y="1484784"/>
            <a:ext cx="32614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Welche Daten </a:t>
            </a: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Pflichtfelder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und welche </a:t>
            </a: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optional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sind, legt der </a:t>
            </a: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Administrator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fest.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tx1">
                    <a:lumMod val="75000"/>
                    <a:lumOff val="25000"/>
                  </a:schemeClr>
                </a:solidFill>
              </a:rPr>
              <a:t>Über das </a:t>
            </a:r>
            <a:r>
              <a:rPr lang="de-DE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Scannersymbol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</a:t>
            </a:r>
            <a:r>
              <a:rPr lang="de-DE">
                <a:solidFill>
                  <a:schemeClr val="tx1">
                    <a:lumMod val="75000"/>
                    <a:lumOff val="25000"/>
                  </a:schemeClr>
                </a:solidFill>
              </a:rPr>
              <a:t>	wird der integrierte Scanner aktiviert um einen </a:t>
            </a:r>
            <a:r>
              <a:rPr lang="de-DE" b="1">
                <a:solidFill>
                  <a:schemeClr val="tx1">
                    <a:lumMod val="75000"/>
                    <a:lumOff val="25000"/>
                  </a:schemeClr>
                </a:solidFill>
              </a:rPr>
              <a:t>Barcode</a:t>
            </a:r>
            <a:r>
              <a:rPr lang="de-DE">
                <a:solidFill>
                  <a:schemeClr val="tx1">
                    <a:lumMod val="75000"/>
                    <a:lumOff val="25000"/>
                  </a:schemeClr>
                </a:solidFill>
              </a:rPr>
              <a:t> zu 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erfassen.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C258972-B762-48B7-9B64-BCBC7CD712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6321152" y="2915945"/>
            <a:ext cx="270733" cy="27661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AFD0B85-EE37-4A87-A149-8E4A64AE9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000" y="1440000"/>
            <a:ext cx="2464941" cy="4320000"/>
          </a:xfrm>
          <a:prstGeom prst="rect">
            <a:avLst/>
          </a:prstGeom>
          <a:ln w="6350">
            <a:solidFill>
              <a:schemeClr val="accent1">
                <a:shade val="95000"/>
                <a:satMod val="10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282229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D2739D-3008-475A-812B-392F8283A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Datenerfassung - Zusammenfassung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C28D47D-7832-44EA-BCB6-E17727E50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6424863-CBF2-4D45-BAE2-983AFB259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F5A81AD-0A66-42C3-97B1-5D11504D9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29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67E8AEF-186C-4655-AB8A-9D417DFE5A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5776F4F-A64F-4951-AC3D-C47D57A21AD6}"/>
              </a:ext>
            </a:extLst>
          </p:cNvPr>
          <p:cNvSpPr txBox="1"/>
          <p:nvPr/>
        </p:nvSpPr>
        <p:spPr>
          <a:xfrm>
            <a:off x="5940000" y="1484784"/>
            <a:ext cx="326147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Nach der Eingabe wird eine </a:t>
            </a: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Zusammenfassung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angezeigt.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Der </a:t>
            </a: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Proband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kann mit dem Finger oder dem Displaystift </a:t>
            </a: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unterschreiben.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Nach dem  </a:t>
            </a: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Speichern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 Datensatzes kann dieser über den integrierten </a:t>
            </a: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Drucker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ausgegeben werden.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Die elektronische </a:t>
            </a: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Unterschrift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wird nur </a:t>
            </a: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 Gerät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gespeichert.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425CB041-2EBB-43BC-A390-9E947C641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1440000"/>
            <a:ext cx="2427593" cy="4320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45BC2549-FD60-4C0E-89D1-A57689066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000" y="1440000"/>
            <a:ext cx="2427593" cy="4320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63510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A817D7-B999-4A19-9CE5-6FDC58935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Analysensystem WipeAlyser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39DB036-33EA-4435-9E89-5B6F6D1D3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E997F10-4FC8-4C51-835A-C742D9C9E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C67797C-3E42-40CE-9589-70AA2647A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FEB28C5D-F46A-4928-81CE-4E642929CD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96EB474-BB63-4C38-9FEC-A9EC0EBC0A61}"/>
              </a:ext>
            </a:extLst>
          </p:cNvPr>
          <p:cNvSpPr txBox="1"/>
          <p:nvPr/>
        </p:nvSpPr>
        <p:spPr>
          <a:xfrm>
            <a:off x="4304928" y="1687972"/>
            <a:ext cx="4392488" cy="3780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/>
              <a:t>Der</a:t>
            </a:r>
            <a:r>
              <a:rPr lang="de-DE" b="1"/>
              <a:t> WipeAlyser</a:t>
            </a:r>
            <a:r>
              <a:rPr lang="de-DE"/>
              <a:t> ist ein elektronisches </a:t>
            </a:r>
            <a:r>
              <a:rPr lang="de-DE" b="1"/>
              <a:t>Analysegerät</a:t>
            </a:r>
            <a:r>
              <a:rPr lang="de-DE"/>
              <a:t>. </a:t>
            </a:r>
          </a:p>
          <a:p>
            <a:pPr>
              <a:lnSpc>
                <a:spcPct val="150000"/>
              </a:lnSpc>
            </a:pPr>
            <a:endParaRPr lang="de-DE"/>
          </a:p>
          <a:p>
            <a:pPr>
              <a:lnSpc>
                <a:spcPct val="150000"/>
              </a:lnSpc>
            </a:pPr>
            <a:r>
              <a:rPr lang="de-DE"/>
              <a:t>Er dient der </a:t>
            </a:r>
            <a:r>
              <a:rPr lang="de-DE" b="1"/>
              <a:t>objektiven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b="1"/>
              <a:t>Auswertung</a:t>
            </a:r>
            <a:r>
              <a:rPr lang="de-DE"/>
              <a:t>,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b="1"/>
              <a:t>Speicherung</a:t>
            </a:r>
            <a:r>
              <a:rPr lang="de-DE"/>
              <a:t> und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b="1"/>
              <a:t>schriftlichen Dokumentation</a:t>
            </a:r>
            <a:r>
              <a:rPr lang="de-DE"/>
              <a:t> </a:t>
            </a:r>
          </a:p>
          <a:p>
            <a:pPr>
              <a:lnSpc>
                <a:spcPct val="150000"/>
              </a:lnSpc>
            </a:pPr>
            <a:r>
              <a:rPr lang="de-DE"/>
              <a:t>von </a:t>
            </a:r>
            <a:r>
              <a:rPr lang="de-DE" b="1"/>
              <a:t>Drogenschnelltest</a:t>
            </a:r>
            <a:r>
              <a:rPr lang="de-DE"/>
              <a:t>-Ergebnissen im </a:t>
            </a:r>
            <a:r>
              <a:rPr lang="de-DE" b="1"/>
              <a:t>mobilen</a:t>
            </a:r>
            <a:r>
              <a:rPr lang="de-DE"/>
              <a:t> Einsatz.</a:t>
            </a:r>
          </a:p>
        </p:txBody>
      </p:sp>
      <p:pic>
        <p:nvPicPr>
          <p:cNvPr id="14" name="Inhaltsplatzhalter 13">
            <a:extLst>
              <a:ext uri="{FF2B5EF4-FFF2-40B4-BE49-F238E27FC236}">
                <a16:creationId xmlns:a16="http://schemas.microsoft.com/office/drawing/2014/main" id="{577B93F7-D4C5-474C-964F-DC7A8E08D1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96" y="1229689"/>
            <a:ext cx="3490779" cy="4857750"/>
          </a:xfrm>
        </p:spPr>
      </p:pic>
    </p:spTree>
    <p:extLst>
      <p:ext uri="{BB962C8B-B14F-4D97-AF65-F5344CB8AC3E}">
        <p14:creationId xmlns:p14="http://schemas.microsoft.com/office/powerpoint/2010/main" val="20081484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9B58B7-F119-4323-8F9F-CFBCB15A2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Ausdruck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0807CB7-C6AB-4A16-89B4-24D08F35D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24" y="1268413"/>
            <a:ext cx="6041876" cy="4857750"/>
          </a:xfrm>
        </p:spPr>
        <p:txBody>
          <a:bodyPr/>
          <a:lstStyle/>
          <a:p>
            <a:r>
              <a:rPr lang="de-DE" dirty="0"/>
              <a:t>Der </a:t>
            </a:r>
            <a:r>
              <a:rPr lang="de-DE" b="1" dirty="0"/>
              <a:t>Ausdruck</a:t>
            </a:r>
            <a:r>
              <a:rPr lang="de-DE" dirty="0"/>
              <a:t> enthält alle </a:t>
            </a:r>
            <a:r>
              <a:rPr lang="de-DE" b="1" dirty="0"/>
              <a:t>Datenfelder</a:t>
            </a:r>
            <a:r>
              <a:rPr lang="de-DE" dirty="0"/>
              <a:t>, die vorher ausgefüllt wurden (mit Ausnahme der Unterschrift des Probanden).</a:t>
            </a:r>
          </a:p>
          <a:p>
            <a:r>
              <a:rPr lang="de-DE" dirty="0"/>
              <a:t>Zusätzlich sind alle </a:t>
            </a:r>
            <a:r>
              <a:rPr lang="de-DE" b="1" dirty="0"/>
              <a:t>Geräte-</a:t>
            </a:r>
            <a:r>
              <a:rPr lang="de-DE" dirty="0"/>
              <a:t> und </a:t>
            </a:r>
            <a:r>
              <a:rPr lang="de-DE" b="1" dirty="0"/>
              <a:t>Testdaten</a:t>
            </a:r>
            <a:r>
              <a:rPr lang="de-DE" dirty="0"/>
              <a:t> enthalten.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976D8F8-E874-4D26-B4FF-74ABD4DC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72FC82B-8496-4548-AE81-2D8B3FCCB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107D17B-4C95-472F-8745-159F7FDEB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30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6CB50AF-64BE-4F75-9F01-6CC0B32DE9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C608FD6-5543-4B60-A85D-8A04DEB6F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657" y="1134145"/>
            <a:ext cx="1588103" cy="5199629"/>
          </a:xfrm>
          <a:prstGeom prst="rect">
            <a:avLst/>
          </a:prstGeom>
          <a:ln w="635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2248857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666029-39D7-4315-8640-F27D43640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Aufrufen von gespeicherten Ergebnissen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F4CE980-7A02-49F3-B07E-C77D612B8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2835C58-09EC-4CBD-9CAB-D05680B13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D5B1937-5BCE-4030-B179-EEA4C674E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31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D74633B-B470-4C1E-904A-B9E4AAF2C2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6D3AA7B-8871-44E9-8A37-0EA80E6B6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1440000"/>
            <a:ext cx="2427593" cy="4320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F811FB8-CAF2-4BB8-A82F-8D090600D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000" y="1440000"/>
            <a:ext cx="2427593" cy="4320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412B21E6-7E61-481B-A17C-4B939E022EBC}"/>
              </a:ext>
            </a:extLst>
          </p:cNvPr>
          <p:cNvSpPr txBox="1"/>
          <p:nvPr/>
        </p:nvSpPr>
        <p:spPr>
          <a:xfrm>
            <a:off x="5944516" y="1412776"/>
            <a:ext cx="34214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Unter „</a:t>
            </a: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Ergebnisse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 im Hauptmenü lassen sich die </a:t>
            </a: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gespeicherten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Datensätze aufrufen.</a:t>
            </a:r>
          </a:p>
        </p:txBody>
      </p:sp>
    </p:spTree>
    <p:extLst>
      <p:ext uri="{BB962C8B-B14F-4D97-AF65-F5344CB8AC3E}">
        <p14:creationId xmlns:p14="http://schemas.microsoft.com/office/powerpoint/2010/main" val="5280548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3F62A9-624A-4FFD-8A5F-73DF42147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Ergebnisanzeige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96DB5EB-BE4A-4618-89F8-DED9DEECF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2840" y="1268413"/>
            <a:ext cx="5897860" cy="4857750"/>
          </a:xfrm>
        </p:spPr>
        <p:txBody>
          <a:bodyPr/>
          <a:lstStyle/>
          <a:p>
            <a:r>
              <a:rPr lang="de-DE" dirty="0"/>
              <a:t>Unter „</a:t>
            </a:r>
            <a:r>
              <a:rPr lang="de-DE" b="1" dirty="0"/>
              <a:t>Details</a:t>
            </a:r>
            <a:r>
              <a:rPr lang="de-DE" dirty="0"/>
              <a:t>“ sind alle </a:t>
            </a:r>
            <a:r>
              <a:rPr lang="de-DE" b="1" dirty="0"/>
              <a:t>gespeicherten Daten </a:t>
            </a:r>
            <a:r>
              <a:rPr lang="de-DE" dirty="0"/>
              <a:t>abrufbar.</a:t>
            </a:r>
          </a:p>
          <a:p>
            <a:r>
              <a:rPr lang="de-DE" dirty="0"/>
              <a:t>Mit „</a:t>
            </a:r>
            <a:r>
              <a:rPr lang="de-DE" b="1" dirty="0"/>
              <a:t>Bildanzeige</a:t>
            </a:r>
            <a:r>
              <a:rPr lang="de-DE" dirty="0"/>
              <a:t>“ sind ein </a:t>
            </a:r>
            <a:r>
              <a:rPr lang="de-DE" b="1" dirty="0"/>
              <a:t>Foto</a:t>
            </a:r>
            <a:r>
              <a:rPr lang="de-DE" dirty="0"/>
              <a:t> des </a:t>
            </a:r>
            <a:r>
              <a:rPr lang="de-DE" b="1" dirty="0" err="1"/>
              <a:t>DrugWipe</a:t>
            </a:r>
            <a:r>
              <a:rPr lang="de-DE" b="1" dirty="0"/>
              <a:t>-Auswertefensters</a:t>
            </a:r>
            <a:r>
              <a:rPr lang="de-DE" dirty="0"/>
              <a:t> und die elektronische </a:t>
            </a:r>
            <a:r>
              <a:rPr lang="de-DE" b="1" dirty="0"/>
              <a:t>Unterschrift</a:t>
            </a:r>
            <a:r>
              <a:rPr lang="de-DE" dirty="0"/>
              <a:t> einsehbar.</a:t>
            </a:r>
          </a:p>
          <a:p>
            <a:r>
              <a:rPr lang="de-DE" dirty="0"/>
              <a:t>Unter „</a:t>
            </a:r>
            <a:r>
              <a:rPr lang="de-DE" b="1" dirty="0"/>
              <a:t>Editieren</a:t>
            </a:r>
            <a:r>
              <a:rPr lang="de-DE" dirty="0"/>
              <a:t>“ lassen sich Einträge in dem Datensatz nachträglich </a:t>
            </a:r>
            <a:r>
              <a:rPr lang="de-DE" b="1" dirty="0"/>
              <a:t>ändern</a:t>
            </a:r>
            <a:br>
              <a:rPr lang="de-DE" b="1" dirty="0"/>
            </a:br>
            <a:r>
              <a:rPr lang="de-DE" dirty="0"/>
              <a:t>(Anmerkung: die Möglichkeit des Editierens kann</a:t>
            </a:r>
            <a:br>
              <a:rPr lang="de-DE" dirty="0"/>
            </a:br>
            <a:r>
              <a:rPr lang="de-DE" dirty="0"/>
              <a:t>mit Admin-Rechten unterbunden werden).</a:t>
            </a:r>
          </a:p>
          <a:p>
            <a:r>
              <a:rPr lang="de-DE"/>
              <a:t>Das </a:t>
            </a:r>
            <a:r>
              <a:rPr lang="de-DE" b="1"/>
              <a:t>Ergebnis selbst </a:t>
            </a:r>
            <a:r>
              <a:rPr lang="de-DE"/>
              <a:t>kann </a:t>
            </a:r>
            <a:r>
              <a:rPr lang="de-DE" b="1"/>
              <a:t>nicht</a:t>
            </a:r>
            <a:r>
              <a:rPr lang="de-DE"/>
              <a:t> editiert werden.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619DEE3-1170-412D-9A23-397F1CC10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D5A136D-4B4D-4713-A600-91CF696D4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E1E2B2F-54D5-4E2E-ACE7-4E73345B9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32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14D0DBC-BD25-497F-8AF1-562B0CD011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B4E31A8-1E5F-43A4-8888-2EC7F5420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1440000"/>
            <a:ext cx="2427593" cy="4320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62741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611BFE-1B3C-42AD-A470-AC2C78C73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Wartung &amp; Service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D5BB0B1-A05E-418B-9CF5-AA6F054E5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4888" y="1268413"/>
            <a:ext cx="5465812" cy="4857750"/>
          </a:xfrm>
        </p:spPr>
        <p:txBody>
          <a:bodyPr/>
          <a:lstStyle/>
          <a:p>
            <a:r>
              <a:rPr lang="de-DE" dirty="0"/>
              <a:t>Alle </a:t>
            </a:r>
            <a:r>
              <a:rPr lang="de-DE" b="1" dirty="0"/>
              <a:t>zwei Jahre </a:t>
            </a:r>
            <a:r>
              <a:rPr lang="de-DE" dirty="0"/>
              <a:t>muss der </a:t>
            </a:r>
            <a:r>
              <a:rPr lang="de-DE" dirty="0" err="1"/>
              <a:t>WipeAlyser</a:t>
            </a:r>
            <a:r>
              <a:rPr lang="de-DE" dirty="0"/>
              <a:t> </a:t>
            </a:r>
            <a:r>
              <a:rPr lang="de-DE" b="1" dirty="0"/>
              <a:t>gewartet</a:t>
            </a:r>
            <a:r>
              <a:rPr lang="de-DE" dirty="0"/>
              <a:t> und ggf. </a:t>
            </a:r>
            <a:r>
              <a:rPr lang="de-DE" b="1" dirty="0"/>
              <a:t>kalibriert</a:t>
            </a:r>
            <a:r>
              <a:rPr lang="de-DE" dirty="0"/>
              <a:t> werden.</a:t>
            </a:r>
          </a:p>
          <a:p>
            <a:r>
              <a:rPr lang="de-DE" dirty="0"/>
              <a:t>Eine </a:t>
            </a:r>
            <a:r>
              <a:rPr lang="de-DE" b="1" dirty="0"/>
              <a:t>Warnmeldung</a:t>
            </a:r>
            <a:r>
              <a:rPr lang="de-DE" dirty="0"/>
              <a:t> beim Start weist auf eine fällige Wartung hin.</a:t>
            </a:r>
          </a:p>
          <a:p>
            <a:r>
              <a:rPr lang="de-DE" dirty="0"/>
              <a:t>Die Wartung und Kalibration erfolgt </a:t>
            </a:r>
            <a:r>
              <a:rPr lang="de-DE"/>
              <a:t>beim </a:t>
            </a:r>
            <a:r>
              <a:rPr lang="de-DE" b="1"/>
              <a:t>Servicepartner</a:t>
            </a:r>
            <a:r>
              <a:rPr lang="de-DE"/>
              <a:t> bzw. </a:t>
            </a:r>
            <a:r>
              <a:rPr lang="de-DE" b="1"/>
              <a:t>Hersteller</a:t>
            </a:r>
            <a:r>
              <a:rPr lang="de-DE" b="1" dirty="0"/>
              <a:t>.</a:t>
            </a:r>
          </a:p>
          <a:p>
            <a:r>
              <a:rPr lang="de-DE" dirty="0"/>
              <a:t>Nehmen Sie </a:t>
            </a:r>
            <a:r>
              <a:rPr lang="de-DE" b="1" dirty="0"/>
              <a:t>Kontakt</a:t>
            </a:r>
            <a:r>
              <a:rPr lang="de-DE" dirty="0"/>
              <a:t> mit Ihrem </a:t>
            </a:r>
            <a:r>
              <a:rPr lang="de-DE" b="1" dirty="0"/>
              <a:t>Servicepartner</a:t>
            </a:r>
            <a:r>
              <a:rPr lang="de-DE" dirty="0"/>
              <a:t> auf.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B54745B-10B2-4285-A95C-99490EFE9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C4AB04-9B8B-4D7F-B49F-15FE7A823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609DB7E-5288-41CA-9E92-939922084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33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22F35E6-BFA6-4BC2-9589-97528E2771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A1010DA-11F8-423E-8873-8C0B79CDCE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1132">
            <a:off x="189191" y="1908592"/>
            <a:ext cx="3167614" cy="320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4712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3B25AC-0A14-42B7-BC62-C35561E82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QC-Test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9F84FAD-B7FA-47D7-974F-07D34C0F3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0000" y="1268413"/>
            <a:ext cx="3470700" cy="4857750"/>
          </a:xfrm>
        </p:spPr>
        <p:txBody>
          <a:bodyPr/>
          <a:lstStyle/>
          <a:p>
            <a:r>
              <a:rPr lang="de-DE" dirty="0"/>
              <a:t>Das </a:t>
            </a:r>
            <a:r>
              <a:rPr lang="de-DE" b="1" dirty="0"/>
              <a:t>QC-Test Intervall </a:t>
            </a:r>
            <a:r>
              <a:rPr lang="de-DE" dirty="0"/>
              <a:t>legt der </a:t>
            </a:r>
            <a:r>
              <a:rPr lang="de-DE" b="1" dirty="0"/>
              <a:t>Administrator</a:t>
            </a:r>
            <a:r>
              <a:rPr lang="de-DE" dirty="0"/>
              <a:t> fest.</a:t>
            </a:r>
          </a:p>
          <a:p>
            <a:r>
              <a:rPr lang="de-DE" dirty="0"/>
              <a:t>Schieben Sie die QC-Testkassetten nacheinander ein und </a:t>
            </a:r>
            <a:r>
              <a:rPr lang="de-DE" b="1" dirty="0"/>
              <a:t>bestätigen</a:t>
            </a:r>
            <a:r>
              <a:rPr lang="de-DE" dirty="0"/>
              <a:t> Sie mit „</a:t>
            </a:r>
            <a:r>
              <a:rPr lang="de-DE" b="1" dirty="0"/>
              <a:t>Test 1</a:t>
            </a:r>
            <a:r>
              <a:rPr lang="de-DE" dirty="0"/>
              <a:t>“ bzw. „</a:t>
            </a:r>
            <a:r>
              <a:rPr lang="de-DE" b="1" dirty="0"/>
              <a:t>Test 2</a:t>
            </a:r>
            <a:r>
              <a:rPr lang="de-DE" dirty="0"/>
              <a:t>“.</a:t>
            </a:r>
          </a:p>
          <a:p>
            <a:r>
              <a:rPr lang="de-DE" dirty="0"/>
              <a:t>Bei </a:t>
            </a:r>
            <a:r>
              <a:rPr lang="de-DE" b="1" dirty="0"/>
              <a:t>Auffälligkeiten</a:t>
            </a:r>
            <a:r>
              <a:rPr lang="de-DE" dirty="0"/>
              <a:t> oder </a:t>
            </a:r>
            <a:r>
              <a:rPr lang="de-DE" b="1" dirty="0"/>
              <a:t>unplausiblen</a:t>
            </a:r>
            <a:r>
              <a:rPr lang="de-DE" dirty="0"/>
              <a:t> Messergebnissen wird ein QC-Test </a:t>
            </a:r>
            <a:r>
              <a:rPr lang="de-DE" b="1" dirty="0"/>
              <a:t>außer der Reihe </a:t>
            </a:r>
            <a:r>
              <a:rPr lang="de-DE" dirty="0"/>
              <a:t>empfohlen.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4A1CC33-286D-4B19-A88B-B88873C35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9A1BD61-44BC-44E2-9C4E-3C89054BA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7F4CA69-258E-4674-B401-EB64F17C9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34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F8C45C7-BD49-4439-B086-0E0487B204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EEE88AA-C783-4EF4-92FA-11BB0B68E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1440000"/>
            <a:ext cx="2463158" cy="4320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021BF25-060C-435F-B85D-649BF5E37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000" y="1440000"/>
            <a:ext cx="2463158" cy="4320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959996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AC24E9-604D-4E9C-A4D2-145B5B5F2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QC-Test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4CE3CE4-9E3D-4FFA-BBEC-32ABF0630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0000" y="1268413"/>
            <a:ext cx="3470700" cy="4857750"/>
          </a:xfrm>
        </p:spPr>
        <p:txBody>
          <a:bodyPr/>
          <a:lstStyle/>
          <a:p>
            <a:r>
              <a:rPr lang="de-DE" dirty="0"/>
              <a:t>Ist der QC-Test </a:t>
            </a:r>
            <a:r>
              <a:rPr lang="de-DE" b="1" dirty="0"/>
              <a:t>bestanden</a:t>
            </a:r>
            <a:r>
              <a:rPr lang="de-DE" dirty="0"/>
              <a:t>, wird </a:t>
            </a:r>
            <a:r>
              <a:rPr lang="de-DE"/>
              <a:t>das Testintervall automatisch </a:t>
            </a:r>
            <a:r>
              <a:rPr lang="de-DE" b="1" dirty="0"/>
              <a:t>zurückgesetzt.</a:t>
            </a:r>
          </a:p>
          <a:p>
            <a:r>
              <a:rPr lang="de-DE" dirty="0"/>
              <a:t>Bei einer </a:t>
            </a:r>
            <a:r>
              <a:rPr lang="de-DE" b="1" dirty="0"/>
              <a:t>Fehlermeldung</a:t>
            </a:r>
            <a:r>
              <a:rPr lang="de-DE" dirty="0"/>
              <a:t>, QC-Test </a:t>
            </a:r>
            <a:r>
              <a:rPr lang="de-DE" b="1" dirty="0"/>
              <a:t>wiederholen.</a:t>
            </a:r>
          </a:p>
          <a:p>
            <a:r>
              <a:rPr lang="de-DE" dirty="0"/>
              <a:t>Wird der Test erneut nicht bestanden, </a:t>
            </a:r>
            <a:r>
              <a:rPr lang="de-DE" b="1"/>
              <a:t>Servicepartner</a:t>
            </a:r>
            <a:r>
              <a:rPr lang="de-DE"/>
              <a:t> kontaktieren. </a:t>
            </a:r>
            <a:br>
              <a:rPr lang="de-DE"/>
            </a:br>
            <a:endParaRPr lang="de-DE" dirty="0">
              <a:solidFill>
                <a:srgbClr val="92D050"/>
              </a:solidFill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C4AE976-39F3-47DE-8F9B-DEB4F31C2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35882EE-5217-470F-9D42-F5BE176BF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1032A6-06C5-4A22-91D7-DFD1B932B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35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8AF3677-84FE-4B39-8155-55D3BABF58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4EDAA1F-D62A-460F-B054-7E7108FE4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1440000"/>
            <a:ext cx="2427593" cy="4320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48EA644-29F7-4989-9C95-E6757AEC9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000" y="1440000"/>
            <a:ext cx="2427593" cy="4320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109245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Schulung WipeAlyser</a:t>
            </a: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/>
              <a:t>Teil 3: Einstellungsmöglichkeiten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3365E3B-8273-4C4F-B518-DE7D3180CA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76" y="2610247"/>
            <a:ext cx="4232920" cy="27896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78994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0F5876-E170-4856-95A8-A66A59F18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Info/Test Gerät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A70E413-FD6B-48E2-A217-77C97494B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89D190D-4260-41AF-B421-1507B3327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EE0D4D2-D747-4395-9607-48FA9BDB7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37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FAA7FECC-EC06-4C43-A115-1630D4AF27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C9505B0-45E8-411D-A966-479C8E804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1440000"/>
            <a:ext cx="2427593" cy="4320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2C661CC7-8F09-4137-8F63-DA23F505C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0000" y="1268413"/>
            <a:ext cx="3470700" cy="4857750"/>
          </a:xfrm>
        </p:spPr>
        <p:txBody>
          <a:bodyPr/>
          <a:lstStyle/>
          <a:p>
            <a:r>
              <a:rPr lang="de-DE" dirty="0"/>
              <a:t>Unter „</a:t>
            </a:r>
            <a:r>
              <a:rPr lang="de-DE" b="1" dirty="0"/>
              <a:t>Info/Test Gerät</a:t>
            </a:r>
            <a:r>
              <a:rPr lang="de-DE" dirty="0"/>
              <a:t>“ lassen sich </a:t>
            </a:r>
            <a:r>
              <a:rPr lang="de-DE" b="1" dirty="0"/>
              <a:t>Gerätedaten</a:t>
            </a:r>
            <a:r>
              <a:rPr lang="de-DE" dirty="0"/>
              <a:t> einsehen.</a:t>
            </a:r>
          </a:p>
          <a:p>
            <a:r>
              <a:rPr lang="de-DE"/>
              <a:t>Wird </a:t>
            </a:r>
            <a:r>
              <a:rPr lang="de-DE" b="1"/>
              <a:t>„Scan erforderlich“ </a:t>
            </a:r>
            <a:r>
              <a:rPr lang="de-DE"/>
              <a:t>aktiviert, muss vor jeder Testdurchführung der </a:t>
            </a:r>
            <a:r>
              <a:rPr lang="de-DE" b="1"/>
              <a:t>Barcode</a:t>
            </a:r>
            <a:r>
              <a:rPr lang="de-DE"/>
              <a:t> auf dem DrugWipe-Schlauchbeutel </a:t>
            </a:r>
            <a:r>
              <a:rPr lang="de-DE" b="1"/>
              <a:t>gescannt</a:t>
            </a:r>
            <a:r>
              <a:rPr lang="de-DE"/>
              <a:t> werden, um </a:t>
            </a:r>
            <a:r>
              <a:rPr lang="de-DE" b="1"/>
              <a:t>Testtyp</a:t>
            </a:r>
            <a:r>
              <a:rPr lang="de-DE"/>
              <a:t>,</a:t>
            </a:r>
            <a:r>
              <a:rPr lang="de-DE" b="1"/>
              <a:t> Charge </a:t>
            </a:r>
            <a:r>
              <a:rPr lang="de-DE"/>
              <a:t>und </a:t>
            </a:r>
            <a:r>
              <a:rPr lang="de-DE" b="1"/>
              <a:t>Haltbarkeit</a:t>
            </a:r>
            <a:r>
              <a:rPr lang="de-DE"/>
              <a:t> zu verifizieren.</a:t>
            </a:r>
            <a:endParaRPr lang="de-DE" dirty="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B1FFF28-01C7-4471-9E3C-ABF7280B46C7}"/>
              </a:ext>
            </a:extLst>
          </p:cNvPr>
          <p:cNvSpPr/>
          <p:nvPr/>
        </p:nvSpPr>
        <p:spPr>
          <a:xfrm>
            <a:off x="344488" y="1916831"/>
            <a:ext cx="2736304" cy="7028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9FC7A44-699F-4653-8D0C-2F9C62C24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000" y="1440000"/>
            <a:ext cx="2461321" cy="4320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F22734D2-6384-4DE8-AA22-A07DFBC2A8FA}"/>
              </a:ext>
            </a:extLst>
          </p:cNvPr>
          <p:cNvSpPr/>
          <p:nvPr/>
        </p:nvSpPr>
        <p:spPr>
          <a:xfrm rot="21105103">
            <a:off x="8159822" y="5796587"/>
            <a:ext cx="136322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1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Sonderrechte erforderlich</a:t>
            </a:r>
          </a:p>
        </p:txBody>
      </p:sp>
    </p:spTree>
    <p:extLst>
      <p:ext uri="{BB962C8B-B14F-4D97-AF65-F5344CB8AC3E}">
        <p14:creationId xmlns:p14="http://schemas.microsoft.com/office/powerpoint/2010/main" val="11488717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0F5876-E170-4856-95A8-A66A59F18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Info/Test Gerät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A70E413-FD6B-48E2-A217-77C97494B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89D190D-4260-41AF-B421-1507B3327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EE0D4D2-D747-4395-9607-48FA9BDB7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38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FAA7FECC-EC06-4C43-A115-1630D4AF27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C9505B0-45E8-411D-A966-479C8E804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1440000"/>
            <a:ext cx="2427593" cy="4320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2C661CC7-8F09-4137-8F63-DA23F505C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0000" y="1268413"/>
            <a:ext cx="3470700" cy="4857750"/>
          </a:xfrm>
        </p:spPr>
        <p:txBody>
          <a:bodyPr/>
          <a:lstStyle/>
          <a:p>
            <a:r>
              <a:rPr lang="de-DE"/>
              <a:t>Es besteht in diesem Menü die Möglichkeit, einen </a:t>
            </a:r>
            <a:r>
              <a:rPr lang="de-DE" b="1"/>
              <a:t>Selbsttest</a:t>
            </a:r>
            <a:r>
              <a:rPr lang="de-DE"/>
              <a:t> oder einen </a:t>
            </a:r>
            <a:r>
              <a:rPr lang="de-DE" b="1"/>
              <a:t>QC-Test</a:t>
            </a:r>
            <a:r>
              <a:rPr lang="de-DE"/>
              <a:t> </a:t>
            </a:r>
            <a:r>
              <a:rPr lang="de-DE" b="1"/>
              <a:t>manuell</a:t>
            </a:r>
            <a:r>
              <a:rPr lang="de-DE"/>
              <a:t> zu starten.</a:t>
            </a:r>
          </a:p>
          <a:p>
            <a:r>
              <a:rPr lang="de-DE"/>
              <a:t>Unter </a:t>
            </a:r>
            <a:r>
              <a:rPr lang="de-DE" dirty="0"/>
              <a:t>„</a:t>
            </a:r>
            <a:r>
              <a:rPr lang="de-DE" b="1" dirty="0"/>
              <a:t>Export</a:t>
            </a:r>
            <a:r>
              <a:rPr lang="de-DE" dirty="0"/>
              <a:t>“ </a:t>
            </a:r>
            <a:r>
              <a:rPr lang="de-DE"/>
              <a:t>können die Geräte-Infos </a:t>
            </a:r>
            <a:r>
              <a:rPr lang="de-DE" dirty="0"/>
              <a:t>z.B. im </a:t>
            </a:r>
            <a:r>
              <a:rPr lang="de-DE"/>
              <a:t>Falle einer </a:t>
            </a:r>
            <a:r>
              <a:rPr lang="de-DE" dirty="0"/>
              <a:t>Reklamation </a:t>
            </a:r>
            <a:r>
              <a:rPr lang="de-DE" b="1" dirty="0"/>
              <a:t>ausgedruckt </a:t>
            </a:r>
            <a:r>
              <a:rPr lang="de-DE" dirty="0"/>
              <a:t>oder auf </a:t>
            </a:r>
            <a:r>
              <a:rPr lang="de-DE" b="1" dirty="0"/>
              <a:t>SD-Karte </a:t>
            </a:r>
            <a:r>
              <a:rPr lang="de-DE" dirty="0"/>
              <a:t>gespeichert werden</a:t>
            </a:r>
            <a:r>
              <a:rPr lang="de-DE"/>
              <a:t>. </a:t>
            </a:r>
            <a:endParaRPr lang="de-DE" dirty="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B1FFF28-01C7-4471-9E3C-ABF7280B46C7}"/>
              </a:ext>
            </a:extLst>
          </p:cNvPr>
          <p:cNvSpPr/>
          <p:nvPr/>
        </p:nvSpPr>
        <p:spPr>
          <a:xfrm>
            <a:off x="344488" y="1916831"/>
            <a:ext cx="2736304" cy="7028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9FC7A44-699F-4653-8D0C-2F9C62C24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000" y="1440000"/>
            <a:ext cx="2461321" cy="4320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113492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CB6528-5B69-405A-A8F1-77EA2E5D5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Log-Datei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525C7B7-65FE-44E7-9C98-D71E5122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6479F6F-F2AE-41ED-871B-E7D15C68C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586F9C-F538-434C-8F52-A61D3F04A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39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33DFBFE-893E-4253-B9FB-1106AE3E97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2435121-57D5-4B44-8982-E5C11DE28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1440000"/>
            <a:ext cx="2427593" cy="4320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1B27A74-BF23-4479-ADB5-D72B0FA62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000" y="1440000"/>
            <a:ext cx="2427593" cy="4320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F372777B-8599-4206-B3C2-921BB0AF9A2B}"/>
              </a:ext>
            </a:extLst>
          </p:cNvPr>
          <p:cNvSpPr txBox="1">
            <a:spLocks/>
          </p:cNvSpPr>
          <p:nvPr/>
        </p:nvSpPr>
        <p:spPr>
          <a:xfrm>
            <a:off x="5940000" y="1268413"/>
            <a:ext cx="3470700" cy="4857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Die </a:t>
            </a:r>
            <a:r>
              <a:rPr lang="de-DE" b="1" dirty="0"/>
              <a:t>Logdatei</a:t>
            </a:r>
            <a:r>
              <a:rPr lang="de-DE" dirty="0"/>
              <a:t> speichert </a:t>
            </a:r>
            <a:r>
              <a:rPr lang="de-DE" b="1" dirty="0"/>
              <a:t>alle</a:t>
            </a:r>
            <a:r>
              <a:rPr lang="de-DE" dirty="0"/>
              <a:t> </a:t>
            </a:r>
            <a:r>
              <a:rPr lang="de-DE" b="1" dirty="0"/>
              <a:t>Aktionen</a:t>
            </a:r>
            <a:r>
              <a:rPr lang="de-DE" dirty="0"/>
              <a:t> am Gerät.</a:t>
            </a:r>
          </a:p>
          <a:p>
            <a:r>
              <a:rPr lang="de-DE" dirty="0"/>
              <a:t>Durch </a:t>
            </a:r>
            <a:r>
              <a:rPr lang="de-DE" b="1" dirty="0"/>
              <a:t>Auswahl</a:t>
            </a:r>
            <a:r>
              <a:rPr lang="de-DE" dirty="0"/>
              <a:t> einzelner Einträge werden diese </a:t>
            </a:r>
            <a:r>
              <a:rPr lang="de-DE" b="1" dirty="0"/>
              <a:t>vollständig</a:t>
            </a:r>
            <a:r>
              <a:rPr lang="de-DE" dirty="0"/>
              <a:t> angezeigt.</a:t>
            </a:r>
          </a:p>
        </p:txBody>
      </p:sp>
    </p:spTree>
    <p:extLst>
      <p:ext uri="{BB962C8B-B14F-4D97-AF65-F5344CB8AC3E}">
        <p14:creationId xmlns:p14="http://schemas.microsoft.com/office/powerpoint/2010/main" val="184564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Zusammenspiel WipeAlyser - DrugWipe</a:t>
            </a:r>
            <a:endParaRPr lang="de-DE" dirty="0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CCFFEC0F-EB7C-4AE1-9BB9-730016D8FE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6818"/>
            <a:ext cx="4896544" cy="3264363"/>
          </a:xfr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903CB-BAEB-426E-AF74-53CC08F1AB5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6EA3970-B16C-4486-8255-D71A6D9BA66B}"/>
              </a:ext>
            </a:extLst>
          </p:cNvPr>
          <p:cNvSpPr txBox="1"/>
          <p:nvPr/>
        </p:nvSpPr>
        <p:spPr>
          <a:xfrm>
            <a:off x="4592960" y="1412776"/>
            <a:ext cx="4680520" cy="4611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WipeAlyser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ist </a:t>
            </a: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kompatibel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mit </a:t>
            </a:r>
            <a:r>
              <a:rPr lang="de-DE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DrugWipe</a:t>
            </a: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-Tests.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Die Ergebnisausgabe erfolgt </a:t>
            </a: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qualitativ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d.h. </a:t>
            </a: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positiv/negativ.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Der </a:t>
            </a:r>
            <a:r>
              <a:rPr lang="de-DE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DrugWipe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kann nach wie vor auch </a:t>
            </a: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visuell ausgewertet 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werden.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tx1">
                    <a:lumMod val="75000"/>
                    <a:lumOff val="25000"/>
                  </a:schemeClr>
                </a:solidFill>
              </a:rPr>
              <a:t>Das Ergebnis des </a:t>
            </a:r>
            <a:r>
              <a:rPr lang="de-DE" b="1">
                <a:solidFill>
                  <a:schemeClr val="tx1">
                    <a:lumMod val="75000"/>
                    <a:lumOff val="25000"/>
                  </a:schemeClr>
                </a:solidFill>
              </a:rPr>
              <a:t>WipeAlyser</a:t>
            </a:r>
            <a:r>
              <a:rPr lang="de-DE">
                <a:solidFill>
                  <a:schemeClr val="tx1">
                    <a:lumMod val="75000"/>
                    <a:lumOff val="25000"/>
                  </a:schemeClr>
                </a:solidFill>
              </a:rPr>
              <a:t> ist </a:t>
            </a:r>
            <a:r>
              <a:rPr lang="de-DE" b="1">
                <a:solidFill>
                  <a:schemeClr val="tx1">
                    <a:lumMod val="75000"/>
                    <a:lumOff val="25000"/>
                  </a:schemeClr>
                </a:solidFill>
              </a:rPr>
              <a:t>maßgeblich</a:t>
            </a:r>
            <a:r>
              <a:rPr lang="de-DE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b="1">
                <a:solidFill>
                  <a:schemeClr val="tx1">
                    <a:lumMod val="75000"/>
                    <a:lumOff val="25000"/>
                  </a:schemeClr>
                </a:solidFill>
              </a:rPr>
              <a:t>Drogenkombination</a:t>
            </a:r>
            <a:r>
              <a:rPr lang="de-DE">
                <a:solidFill>
                  <a:schemeClr val="tx1">
                    <a:lumMod val="75000"/>
                    <a:lumOff val="25000"/>
                  </a:schemeClr>
                </a:solidFill>
              </a:rPr>
              <a:t> und </a:t>
            </a:r>
            <a:r>
              <a:rPr lang="de-DE" b="1">
                <a:solidFill>
                  <a:schemeClr val="tx1">
                    <a:lumMod val="75000"/>
                    <a:lumOff val="25000"/>
                  </a:schemeClr>
                </a:solidFill>
              </a:rPr>
              <a:t>Cutoffs</a:t>
            </a:r>
            <a:r>
              <a:rPr lang="de-DE">
                <a:solidFill>
                  <a:schemeClr val="tx1">
                    <a:lumMod val="75000"/>
                    <a:lumOff val="25000"/>
                  </a:schemeClr>
                </a:solidFill>
              </a:rPr>
              <a:t> hängen vom verwendeten </a:t>
            </a:r>
            <a:r>
              <a:rPr lang="de-DE" b="1">
                <a:solidFill>
                  <a:schemeClr val="tx1">
                    <a:lumMod val="75000"/>
                    <a:lumOff val="25000"/>
                  </a:schemeClr>
                </a:solidFill>
              </a:rPr>
              <a:t>DrugWipe-Typ </a:t>
            </a:r>
            <a:r>
              <a:rPr lang="de-DE">
                <a:solidFill>
                  <a:schemeClr val="tx1">
                    <a:lumMod val="75000"/>
                    <a:lumOff val="25000"/>
                  </a:schemeClr>
                </a:solidFill>
              </a:rPr>
              <a:t>ab</a:t>
            </a:r>
            <a:r>
              <a:rPr lang="de-DE" b="1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9682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18E426-65D3-4B72-8A12-84893611A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Sprache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D17CDA4-40E8-4403-8902-44930082B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6350CDF-291B-4D87-BF59-C290DEDB7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D4D7F0-A64E-40DE-BB53-ED3F741BB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40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DD92B29-88B0-4D9E-8C77-00A4CD0EC5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F6BBA02-F286-4430-91C1-FA9934D8E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1440000"/>
            <a:ext cx="2427593" cy="4320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FDE4142D-0D3E-4F75-8071-23378DC282A7}"/>
              </a:ext>
            </a:extLst>
          </p:cNvPr>
          <p:cNvSpPr/>
          <p:nvPr/>
        </p:nvSpPr>
        <p:spPr>
          <a:xfrm>
            <a:off x="367493" y="2352774"/>
            <a:ext cx="2736304" cy="7028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509178E-4506-46F2-B2E4-BCEDE136F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000" y="1440000"/>
            <a:ext cx="2427593" cy="4320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ED7F779E-4C2F-427B-BEB9-45DF2A2F1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0000" y="1268413"/>
            <a:ext cx="3470700" cy="4857750"/>
          </a:xfrm>
        </p:spPr>
        <p:txBody>
          <a:bodyPr/>
          <a:lstStyle/>
          <a:p>
            <a:r>
              <a:rPr lang="de-DE" dirty="0"/>
              <a:t>Unter „</a:t>
            </a:r>
            <a:r>
              <a:rPr lang="de-DE" b="1" dirty="0"/>
              <a:t>Sprache</a:t>
            </a:r>
            <a:r>
              <a:rPr lang="de-DE" dirty="0"/>
              <a:t>“ finden sich die </a:t>
            </a:r>
            <a:r>
              <a:rPr lang="de-DE" b="1" dirty="0"/>
              <a:t>Spracheinstellungen.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317405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13B776-341F-4BA3-A187-60F8D6F92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Datum/Uhrzeit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BA234C6-1F7A-4C81-B033-31F6625F2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AADB0FE-8F9F-47F6-9398-33CEB661F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CD83FD-2569-4410-A92B-C6EE556FD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41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F2E6EFA9-FCBE-4CBD-B9B2-85FDC790D7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77E857D-0137-4D53-88D7-5571E408A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1440000"/>
            <a:ext cx="2427593" cy="4320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D4A2D5AB-D6BC-450D-A4FD-7FD218B57155}"/>
              </a:ext>
            </a:extLst>
          </p:cNvPr>
          <p:cNvSpPr/>
          <p:nvPr/>
        </p:nvSpPr>
        <p:spPr>
          <a:xfrm>
            <a:off x="385644" y="2816931"/>
            <a:ext cx="2736304" cy="7028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5557EA26-25B1-45D0-9696-4747AB49C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0000" y="1268413"/>
            <a:ext cx="3470700" cy="4857750"/>
          </a:xfrm>
        </p:spPr>
        <p:txBody>
          <a:bodyPr/>
          <a:lstStyle/>
          <a:p>
            <a:r>
              <a:rPr lang="de-DE" dirty="0"/>
              <a:t>Die Einstellung von </a:t>
            </a:r>
            <a:r>
              <a:rPr lang="de-DE" b="1" dirty="0"/>
              <a:t>Datum</a:t>
            </a:r>
            <a:r>
              <a:rPr lang="de-DE" dirty="0"/>
              <a:t> und </a:t>
            </a:r>
            <a:r>
              <a:rPr lang="de-DE" b="1" dirty="0"/>
              <a:t>Uhrzeit</a:t>
            </a:r>
            <a:r>
              <a:rPr lang="de-DE" dirty="0"/>
              <a:t> kann </a:t>
            </a:r>
            <a:r>
              <a:rPr lang="de-DE" b="1" dirty="0"/>
              <a:t>manuell</a:t>
            </a:r>
            <a:r>
              <a:rPr lang="de-DE" dirty="0"/>
              <a:t> oder automatisch per </a:t>
            </a:r>
            <a:r>
              <a:rPr lang="de-DE" b="1" dirty="0"/>
              <a:t>GPS</a:t>
            </a:r>
            <a:r>
              <a:rPr lang="de-DE" dirty="0"/>
              <a:t> erfolgen.</a:t>
            </a:r>
          </a:p>
          <a:p>
            <a:r>
              <a:rPr lang="de-DE" dirty="0"/>
              <a:t>Wenn </a:t>
            </a:r>
            <a:r>
              <a:rPr lang="de-DE" b="1" dirty="0"/>
              <a:t>kein</a:t>
            </a:r>
            <a:r>
              <a:rPr lang="de-DE" dirty="0"/>
              <a:t> GPS-Empfang möglich, können Datum und Uhrzeit nur </a:t>
            </a:r>
            <a:r>
              <a:rPr lang="de-DE" b="1" dirty="0"/>
              <a:t>manuell</a:t>
            </a:r>
            <a:r>
              <a:rPr lang="de-DE" dirty="0"/>
              <a:t> eingegeben werden.</a:t>
            </a:r>
          </a:p>
          <a:p>
            <a:r>
              <a:rPr lang="de-DE" dirty="0"/>
              <a:t>Unter „</a:t>
            </a:r>
            <a:r>
              <a:rPr lang="de-DE" b="1" dirty="0"/>
              <a:t>Format</a:t>
            </a:r>
            <a:r>
              <a:rPr lang="de-DE" dirty="0"/>
              <a:t>“ ist das </a:t>
            </a:r>
            <a:r>
              <a:rPr lang="de-DE" b="1" dirty="0"/>
              <a:t>Datumsformat</a:t>
            </a:r>
            <a:r>
              <a:rPr lang="de-DE" dirty="0"/>
              <a:t> einstellbar.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E623D70-BE57-4D29-9407-830FCE147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000" y="1440000"/>
            <a:ext cx="2461321" cy="4320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67497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B0FA63-D2AB-4458-A33F-2C81F3701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Display/Eco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EDEAFEE-6F0F-425C-BACF-7D4864F72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60D15D0-9FCC-4E70-BD8A-695F52EB2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8ED814A-FEF4-4B59-B907-A370F0304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42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A166A0E-6E3C-4995-8107-A11BFCAD9F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6E8A6C2-BFEC-4966-B48B-0479665B2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000" y="1440000"/>
            <a:ext cx="2427593" cy="4320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2178620-99FC-44D1-8D01-2B307317D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" y="1440000"/>
            <a:ext cx="2427593" cy="4320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BA22FE79-850A-4C20-B9D4-9DF77F316149}"/>
              </a:ext>
            </a:extLst>
          </p:cNvPr>
          <p:cNvSpPr/>
          <p:nvPr/>
        </p:nvSpPr>
        <p:spPr>
          <a:xfrm>
            <a:off x="367493" y="3248554"/>
            <a:ext cx="2736304" cy="7028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9152F2BA-67C3-410D-AB36-03CD3A202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0000" y="1268413"/>
            <a:ext cx="3470700" cy="4857750"/>
          </a:xfrm>
        </p:spPr>
        <p:txBody>
          <a:bodyPr/>
          <a:lstStyle/>
          <a:p>
            <a:r>
              <a:rPr lang="de-DE" dirty="0"/>
              <a:t>Eine </a:t>
            </a:r>
            <a:r>
              <a:rPr lang="de-DE" b="1" dirty="0"/>
              <a:t>Verringerung</a:t>
            </a:r>
            <a:r>
              <a:rPr lang="de-DE" dirty="0"/>
              <a:t> der Display-</a:t>
            </a:r>
            <a:r>
              <a:rPr lang="de-DE" b="1" dirty="0"/>
              <a:t>Helligkeit</a:t>
            </a:r>
            <a:r>
              <a:rPr lang="de-DE" dirty="0"/>
              <a:t> </a:t>
            </a:r>
            <a:r>
              <a:rPr lang="de-DE" b="1" dirty="0"/>
              <a:t>reduziert</a:t>
            </a:r>
            <a:r>
              <a:rPr lang="de-DE" dirty="0"/>
              <a:t> den </a:t>
            </a:r>
            <a:r>
              <a:rPr lang="de-DE" b="1" dirty="0"/>
              <a:t>Stromverbrauch.</a:t>
            </a:r>
          </a:p>
          <a:p>
            <a:r>
              <a:rPr lang="de-DE" dirty="0"/>
              <a:t>Im </a:t>
            </a:r>
            <a:r>
              <a:rPr lang="de-DE" b="1" dirty="0"/>
              <a:t>Eco-Modus</a:t>
            </a:r>
            <a:r>
              <a:rPr lang="de-DE" dirty="0"/>
              <a:t> wird das Display </a:t>
            </a:r>
            <a:r>
              <a:rPr lang="de-DE" b="1" dirty="0"/>
              <a:t>abgedunkelt</a:t>
            </a:r>
            <a:r>
              <a:rPr lang="de-DE" dirty="0"/>
              <a:t> aber das Gerät bleibt </a:t>
            </a:r>
            <a:r>
              <a:rPr lang="de-DE" b="1" dirty="0"/>
              <a:t>eingeschaltet</a:t>
            </a:r>
            <a:r>
              <a:rPr lang="de-DE" dirty="0"/>
              <a:t> (Blaue LED).</a:t>
            </a:r>
          </a:p>
          <a:p>
            <a:r>
              <a:rPr lang="de-DE" dirty="0"/>
              <a:t>Nach der unter „</a:t>
            </a:r>
            <a:r>
              <a:rPr lang="de-DE" b="1" dirty="0"/>
              <a:t>Auto-Off</a:t>
            </a:r>
            <a:r>
              <a:rPr lang="de-DE" dirty="0"/>
              <a:t>“ definierten Zeit </a:t>
            </a:r>
            <a:r>
              <a:rPr lang="de-DE" b="1" dirty="0"/>
              <a:t>schaltet</a:t>
            </a:r>
            <a:r>
              <a:rPr lang="de-DE" dirty="0"/>
              <a:t> sich der </a:t>
            </a:r>
            <a:r>
              <a:rPr lang="de-DE" dirty="0" err="1"/>
              <a:t>WipeAlyser</a:t>
            </a:r>
            <a:r>
              <a:rPr lang="de-DE" dirty="0"/>
              <a:t> </a:t>
            </a:r>
            <a:r>
              <a:rPr lang="de-DE" b="1" dirty="0"/>
              <a:t>aus.</a:t>
            </a:r>
          </a:p>
        </p:txBody>
      </p:sp>
    </p:spTree>
    <p:extLst>
      <p:ext uri="{BB962C8B-B14F-4D97-AF65-F5344CB8AC3E}">
        <p14:creationId xmlns:p14="http://schemas.microsoft.com/office/powerpoint/2010/main" val="12689290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B0FA63-D2AB-4458-A33F-2C81F3701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Ton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EDEAFEE-6F0F-425C-BACF-7D4864F72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60D15D0-9FCC-4E70-BD8A-695F52EB2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8ED814A-FEF4-4B59-B907-A370F0304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43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A166A0E-6E3C-4995-8107-A11BFCAD9F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2178620-99FC-44D1-8D01-2B307317D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1440000"/>
            <a:ext cx="2427593" cy="4320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BA22FE79-850A-4C20-B9D4-9DF77F316149}"/>
              </a:ext>
            </a:extLst>
          </p:cNvPr>
          <p:cNvSpPr/>
          <p:nvPr/>
        </p:nvSpPr>
        <p:spPr>
          <a:xfrm>
            <a:off x="396560" y="3697288"/>
            <a:ext cx="2736304" cy="7028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9152F2BA-67C3-410D-AB36-03CD3A202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0000" y="1268413"/>
            <a:ext cx="3470700" cy="4857750"/>
          </a:xfrm>
        </p:spPr>
        <p:txBody>
          <a:bodyPr/>
          <a:lstStyle/>
          <a:p>
            <a:r>
              <a:rPr lang="de-DE" dirty="0"/>
              <a:t>Bei „</a:t>
            </a:r>
            <a:r>
              <a:rPr lang="de-DE" b="1" dirty="0"/>
              <a:t>Signal Testergebnis</a:t>
            </a:r>
            <a:r>
              <a:rPr lang="de-DE" dirty="0"/>
              <a:t>“ wird nach </a:t>
            </a:r>
            <a:r>
              <a:rPr lang="de-DE" b="1" dirty="0"/>
              <a:t>Abschluss</a:t>
            </a:r>
            <a:r>
              <a:rPr lang="de-DE" dirty="0"/>
              <a:t> der Messung ein </a:t>
            </a:r>
            <a:r>
              <a:rPr lang="de-DE" b="1" dirty="0"/>
              <a:t>Tonsignal</a:t>
            </a:r>
            <a:r>
              <a:rPr lang="de-DE" dirty="0"/>
              <a:t> ausgegeben.</a:t>
            </a:r>
          </a:p>
          <a:p>
            <a:r>
              <a:rPr lang="de-DE" dirty="0"/>
              <a:t>Das </a:t>
            </a:r>
            <a:r>
              <a:rPr lang="de-DE" b="1" dirty="0"/>
              <a:t>Lagesensor-Signal</a:t>
            </a:r>
            <a:r>
              <a:rPr lang="de-DE" dirty="0"/>
              <a:t> </a:t>
            </a:r>
            <a:r>
              <a:rPr lang="de-DE" b="1" dirty="0"/>
              <a:t>warnt</a:t>
            </a:r>
            <a:r>
              <a:rPr lang="de-DE" dirty="0"/>
              <a:t> bei zu starkem </a:t>
            </a:r>
            <a:r>
              <a:rPr lang="de-DE" b="1" dirty="0"/>
              <a:t>Kippen</a:t>
            </a:r>
            <a:r>
              <a:rPr lang="de-DE" dirty="0"/>
              <a:t> des Geräts.</a:t>
            </a:r>
          </a:p>
          <a:p>
            <a:r>
              <a:rPr lang="de-DE" b="1" dirty="0"/>
              <a:t>Unkritische Warnungen </a:t>
            </a:r>
            <a:r>
              <a:rPr lang="de-DE" dirty="0"/>
              <a:t>können auf Wunsch mit </a:t>
            </a:r>
            <a:r>
              <a:rPr lang="de-DE" b="1" dirty="0"/>
              <a:t>akustischem</a:t>
            </a:r>
            <a:r>
              <a:rPr lang="de-DE" dirty="0"/>
              <a:t> Signal ausgegeben werden.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B7DAA31-1222-42C5-BD48-4D0412493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000" y="1440000"/>
            <a:ext cx="2427593" cy="4320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408114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B0FA63-D2AB-4458-A33F-2C81F3701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Drucker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EDEAFEE-6F0F-425C-BACF-7D4864F72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60D15D0-9FCC-4E70-BD8A-695F52EB2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8ED814A-FEF4-4B59-B907-A370F0304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44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A166A0E-6E3C-4995-8107-A11BFCAD9F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2178620-99FC-44D1-8D01-2B307317D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1440000"/>
            <a:ext cx="2427593" cy="4320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BA22FE79-850A-4C20-B9D4-9DF77F316149}"/>
              </a:ext>
            </a:extLst>
          </p:cNvPr>
          <p:cNvSpPr/>
          <p:nvPr/>
        </p:nvSpPr>
        <p:spPr>
          <a:xfrm>
            <a:off x="386874" y="4149080"/>
            <a:ext cx="2736304" cy="7028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9152F2BA-67C3-410D-AB36-03CD3A202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0000" y="1268413"/>
            <a:ext cx="3470700" cy="4857750"/>
          </a:xfrm>
        </p:spPr>
        <p:txBody>
          <a:bodyPr/>
          <a:lstStyle/>
          <a:p>
            <a:r>
              <a:rPr lang="de-DE" dirty="0"/>
              <a:t>Im Menü „</a:t>
            </a:r>
            <a:r>
              <a:rPr lang="de-DE" b="1" dirty="0"/>
              <a:t>Drucker</a:t>
            </a:r>
            <a:r>
              <a:rPr lang="de-DE" dirty="0"/>
              <a:t>“ kann ein </a:t>
            </a:r>
            <a:r>
              <a:rPr lang="de-DE" b="1" dirty="0"/>
              <a:t>Testausdruck</a:t>
            </a:r>
            <a:r>
              <a:rPr lang="de-DE" dirty="0"/>
              <a:t> erzeugt werden.</a:t>
            </a:r>
          </a:p>
          <a:p>
            <a:r>
              <a:rPr lang="de-DE" dirty="0"/>
              <a:t>Mit den Tasten „</a:t>
            </a:r>
            <a:r>
              <a:rPr lang="de-DE" b="1" dirty="0"/>
              <a:t>Papier vorwärts</a:t>
            </a:r>
            <a:r>
              <a:rPr lang="de-DE" dirty="0"/>
              <a:t>“ und „</a:t>
            </a:r>
            <a:r>
              <a:rPr lang="de-DE" b="1" dirty="0"/>
              <a:t>Papier rückwärts</a:t>
            </a:r>
            <a:r>
              <a:rPr lang="de-DE" dirty="0"/>
              <a:t>“ kann das Druckerpapier vor- oder zurücktransportiert werden.</a:t>
            </a:r>
          </a:p>
          <a:p>
            <a:r>
              <a:rPr lang="de-DE" dirty="0"/>
              <a:t>Der </a:t>
            </a:r>
            <a:r>
              <a:rPr lang="de-DE" b="1" dirty="0"/>
              <a:t>Papiereinzug</a:t>
            </a:r>
            <a:r>
              <a:rPr lang="de-DE" dirty="0"/>
              <a:t> beim Einlegen einer neuen Rolle erfolgt </a:t>
            </a:r>
            <a:r>
              <a:rPr lang="de-DE" b="1" dirty="0"/>
              <a:t>automatisch.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4024A6C-2BB1-4E42-9676-2928100EB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000" y="1440000"/>
            <a:ext cx="2427593" cy="4320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743651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8D815C-9B32-440A-A3C9-C3D230BE2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Erweiterte Einstellungen</a:t>
            </a:r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4381836C-7003-4895-81C4-5C588D596A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0000" y="1440000"/>
            <a:ext cx="2427593" cy="4320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0AAC13-2138-4A76-B24B-9B74A2414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85719C3-5619-4FE3-AA37-4AD2B5839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1F8E26-A31D-4A8D-B6E4-C41D326D5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45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275BFD9-A87D-4829-9A08-D83824DDBD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816E312-8EE6-4CF2-B51F-B42AC4F60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" y="1440000"/>
            <a:ext cx="2427593" cy="4320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03D16A54-4303-4EDF-A75A-DE81190A5734}"/>
              </a:ext>
            </a:extLst>
          </p:cNvPr>
          <p:cNvSpPr/>
          <p:nvPr/>
        </p:nvSpPr>
        <p:spPr>
          <a:xfrm>
            <a:off x="349341" y="4581128"/>
            <a:ext cx="2736304" cy="7028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3CE59B83-A3AC-422D-883C-D69D7EA642C3}"/>
              </a:ext>
            </a:extLst>
          </p:cNvPr>
          <p:cNvSpPr txBox="1">
            <a:spLocks/>
          </p:cNvSpPr>
          <p:nvPr/>
        </p:nvSpPr>
        <p:spPr>
          <a:xfrm>
            <a:off x="5940000" y="1268413"/>
            <a:ext cx="3470700" cy="4857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Die </a:t>
            </a:r>
            <a:r>
              <a:rPr lang="de-DE" b="1" dirty="0"/>
              <a:t>erweiterten Einstellungen </a:t>
            </a:r>
            <a:r>
              <a:rPr lang="de-DE" dirty="0"/>
              <a:t>sind standardmäßig </a:t>
            </a:r>
            <a:r>
              <a:rPr lang="de-DE" b="1" dirty="0"/>
              <a:t>Administratoren</a:t>
            </a:r>
            <a:r>
              <a:rPr lang="de-DE" dirty="0"/>
              <a:t> bzw. </a:t>
            </a:r>
            <a:r>
              <a:rPr lang="de-DE" b="1" dirty="0"/>
              <a:t>Super-Usern </a:t>
            </a:r>
            <a:r>
              <a:rPr lang="de-DE" dirty="0"/>
              <a:t>vorbehalten.</a:t>
            </a:r>
          </a:p>
          <a:p>
            <a:r>
              <a:rPr lang="de-DE" dirty="0"/>
              <a:t>Administratoren können </a:t>
            </a:r>
            <a:r>
              <a:rPr lang="de-DE" b="1" dirty="0"/>
              <a:t>einzelne Rechte </a:t>
            </a:r>
            <a:r>
              <a:rPr lang="de-DE" dirty="0"/>
              <a:t>für </a:t>
            </a:r>
            <a:r>
              <a:rPr lang="de-DE" b="1" dirty="0"/>
              <a:t>andere User </a:t>
            </a:r>
            <a:r>
              <a:rPr lang="de-DE" dirty="0"/>
              <a:t>freigeben und neue</a:t>
            </a:r>
            <a:br>
              <a:rPr lang="de-DE" dirty="0"/>
            </a:br>
            <a:r>
              <a:rPr lang="de-DE" dirty="0"/>
              <a:t>User anlegen.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B658B73-5455-4484-A29C-7B6137BC94A0}"/>
              </a:ext>
            </a:extLst>
          </p:cNvPr>
          <p:cNvSpPr/>
          <p:nvPr/>
        </p:nvSpPr>
        <p:spPr>
          <a:xfrm rot="21105103">
            <a:off x="6212814" y="268512"/>
            <a:ext cx="20657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Sonderrechte erforderlich</a:t>
            </a:r>
          </a:p>
        </p:txBody>
      </p:sp>
    </p:spTree>
    <p:extLst>
      <p:ext uri="{BB962C8B-B14F-4D97-AF65-F5344CB8AC3E}">
        <p14:creationId xmlns:p14="http://schemas.microsoft.com/office/powerpoint/2010/main" val="25443623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8D815C-9B32-440A-A3C9-C3D230BE2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Benutzerverwaltung</a:t>
            </a:r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4381836C-7003-4895-81C4-5C588D596A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000" y="1440000"/>
            <a:ext cx="2427593" cy="4320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0AAC13-2138-4A76-B24B-9B74A2414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85719C3-5619-4FE3-AA37-4AD2B5839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1F8E26-A31D-4A8D-B6E4-C41D326D5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46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275BFD9-A87D-4829-9A08-D83824DDBD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3D16A54-4303-4EDF-A75A-DE81190A5734}"/>
              </a:ext>
            </a:extLst>
          </p:cNvPr>
          <p:cNvSpPr/>
          <p:nvPr/>
        </p:nvSpPr>
        <p:spPr>
          <a:xfrm>
            <a:off x="385644" y="1916832"/>
            <a:ext cx="2736304" cy="7028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3CE59B83-A3AC-422D-883C-D69D7EA642C3}"/>
              </a:ext>
            </a:extLst>
          </p:cNvPr>
          <p:cNvSpPr txBox="1">
            <a:spLocks/>
          </p:cNvSpPr>
          <p:nvPr/>
        </p:nvSpPr>
        <p:spPr>
          <a:xfrm>
            <a:off x="5940000" y="1268413"/>
            <a:ext cx="3470700" cy="4857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Unter „Login – </a:t>
            </a:r>
            <a:r>
              <a:rPr lang="de-DE" b="1" dirty="0"/>
              <a:t>Nur mit Benutzerdaten</a:t>
            </a:r>
            <a:r>
              <a:rPr lang="de-DE" dirty="0"/>
              <a:t>“ lässt sich der </a:t>
            </a:r>
            <a:r>
              <a:rPr lang="de-DE" b="1" dirty="0"/>
              <a:t>Default-User deaktivieren.</a:t>
            </a:r>
          </a:p>
          <a:p>
            <a:r>
              <a:rPr lang="de-DE" dirty="0"/>
              <a:t>Der Zugang zum Gerät kann dann nur mit </a:t>
            </a:r>
            <a:r>
              <a:rPr lang="de-DE" b="1" dirty="0"/>
              <a:t>individueller</a:t>
            </a:r>
            <a:r>
              <a:rPr lang="de-DE" dirty="0"/>
              <a:t> </a:t>
            </a:r>
            <a:r>
              <a:rPr lang="de-DE" b="1" dirty="0"/>
              <a:t>Benutzerkennung</a:t>
            </a:r>
            <a:r>
              <a:rPr lang="de-DE" dirty="0"/>
              <a:t> erfolgen.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B658B73-5455-4484-A29C-7B6137BC94A0}"/>
              </a:ext>
            </a:extLst>
          </p:cNvPr>
          <p:cNvSpPr/>
          <p:nvPr/>
        </p:nvSpPr>
        <p:spPr>
          <a:xfrm rot="21105103">
            <a:off x="6212814" y="268512"/>
            <a:ext cx="20657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Sonderrechte erforderlich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BD6D982-04CF-4B52-BF9D-54F4D9934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000" y="1440000"/>
            <a:ext cx="2427593" cy="4320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746564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8D815C-9B32-440A-A3C9-C3D230BE2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Benutzerverwaltung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0AAC13-2138-4A76-B24B-9B74A2414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85719C3-5619-4FE3-AA37-4AD2B5839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1F8E26-A31D-4A8D-B6E4-C41D326D5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47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275BFD9-A87D-4829-9A08-D83824DDBD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3CE59B83-A3AC-422D-883C-D69D7EA642C3}"/>
              </a:ext>
            </a:extLst>
          </p:cNvPr>
          <p:cNvSpPr txBox="1">
            <a:spLocks/>
          </p:cNvSpPr>
          <p:nvPr/>
        </p:nvSpPr>
        <p:spPr>
          <a:xfrm>
            <a:off x="5940000" y="1268413"/>
            <a:ext cx="3470700" cy="4857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Unter „</a:t>
            </a:r>
            <a:r>
              <a:rPr lang="de-DE" b="1" dirty="0"/>
              <a:t>Benutzerübersicht</a:t>
            </a:r>
            <a:r>
              <a:rPr lang="de-DE" dirty="0"/>
              <a:t>“ sind die aktuell </a:t>
            </a:r>
            <a:r>
              <a:rPr lang="de-DE" b="1" dirty="0"/>
              <a:t>hinterlegten Benutzer</a:t>
            </a:r>
            <a:r>
              <a:rPr lang="de-DE" dirty="0"/>
              <a:t> einsehbar.</a:t>
            </a:r>
          </a:p>
          <a:p>
            <a:r>
              <a:rPr lang="de-DE" dirty="0"/>
              <a:t>Der </a:t>
            </a:r>
            <a:r>
              <a:rPr lang="de-DE" b="1" dirty="0"/>
              <a:t>Administrator</a:t>
            </a:r>
            <a:r>
              <a:rPr lang="de-DE" dirty="0"/>
              <a:t> kann zwei Benutzerebenen „</a:t>
            </a:r>
            <a:r>
              <a:rPr lang="de-DE" b="1" dirty="0"/>
              <a:t>User</a:t>
            </a:r>
            <a:r>
              <a:rPr lang="de-DE" dirty="0"/>
              <a:t>“ und „</a:t>
            </a:r>
            <a:r>
              <a:rPr lang="de-DE" b="1" dirty="0"/>
              <a:t>Super-User</a:t>
            </a:r>
            <a:r>
              <a:rPr lang="de-DE" dirty="0"/>
              <a:t>“ definieren.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B658B73-5455-4484-A29C-7B6137BC94A0}"/>
              </a:ext>
            </a:extLst>
          </p:cNvPr>
          <p:cNvSpPr/>
          <p:nvPr/>
        </p:nvSpPr>
        <p:spPr>
          <a:xfrm rot="21105103">
            <a:off x="6212814" y="268512"/>
            <a:ext cx="20657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Sonderrechte erforderlich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BD6D982-04CF-4B52-BF9D-54F4D9934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1440000"/>
            <a:ext cx="2427593" cy="4320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03D16A54-4303-4EDF-A75A-DE81190A5734}"/>
              </a:ext>
            </a:extLst>
          </p:cNvPr>
          <p:cNvSpPr/>
          <p:nvPr/>
        </p:nvSpPr>
        <p:spPr>
          <a:xfrm>
            <a:off x="349341" y="2704219"/>
            <a:ext cx="2736304" cy="7028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8470C5A0-C636-47AD-8C6E-B91112C4F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000" y="1440000"/>
            <a:ext cx="2427593" cy="4320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320778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8D815C-9B32-440A-A3C9-C3D230BE2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Benutzerverwaltung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0AAC13-2138-4A76-B24B-9B74A2414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85719C3-5619-4FE3-AA37-4AD2B5839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1F8E26-A31D-4A8D-B6E4-C41D326D5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48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275BFD9-A87D-4829-9A08-D83824DDBD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3CE59B83-A3AC-422D-883C-D69D7EA642C3}"/>
              </a:ext>
            </a:extLst>
          </p:cNvPr>
          <p:cNvSpPr txBox="1">
            <a:spLocks/>
          </p:cNvSpPr>
          <p:nvPr/>
        </p:nvSpPr>
        <p:spPr>
          <a:xfrm>
            <a:off x="5940000" y="1268413"/>
            <a:ext cx="3470700" cy="4857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Unter „</a:t>
            </a:r>
            <a:r>
              <a:rPr lang="de-DE" b="1" dirty="0"/>
              <a:t>Neuer Benutzer</a:t>
            </a:r>
            <a:r>
              <a:rPr lang="de-DE" dirty="0"/>
              <a:t>“ kann ein </a:t>
            </a:r>
            <a:r>
              <a:rPr lang="de-DE" b="1" dirty="0"/>
              <a:t>zusätzliches</a:t>
            </a:r>
            <a:r>
              <a:rPr lang="de-DE" dirty="0"/>
              <a:t> </a:t>
            </a:r>
            <a:r>
              <a:rPr lang="de-DE" b="1" dirty="0"/>
              <a:t>Benutzerprofil</a:t>
            </a:r>
            <a:r>
              <a:rPr lang="de-DE" dirty="0"/>
              <a:t> erstellt </a:t>
            </a:r>
            <a:r>
              <a:rPr lang="de-DE"/>
              <a:t>werden.</a:t>
            </a:r>
          </a:p>
          <a:p>
            <a:r>
              <a:rPr lang="de-DE"/>
              <a:t>Das zu vergebende Kennwort muss </a:t>
            </a:r>
            <a:r>
              <a:rPr lang="de-DE" b="1"/>
              <a:t>zweimal</a:t>
            </a:r>
            <a:r>
              <a:rPr lang="de-DE"/>
              <a:t> eingegeben und kann auf Wunsch </a:t>
            </a:r>
            <a:r>
              <a:rPr lang="de-DE" b="1"/>
              <a:t>angezeigt</a:t>
            </a:r>
            <a:r>
              <a:rPr lang="de-DE"/>
              <a:t> werden.</a:t>
            </a:r>
            <a:endParaRPr lang="de-DE" dirty="0"/>
          </a:p>
          <a:p>
            <a:r>
              <a:rPr lang="de-DE" dirty="0"/>
              <a:t>Unter „</a:t>
            </a:r>
            <a:r>
              <a:rPr lang="de-DE" b="1" dirty="0"/>
              <a:t>Rechteverwaltung</a:t>
            </a:r>
            <a:r>
              <a:rPr lang="de-DE" dirty="0"/>
              <a:t>“ wird die </a:t>
            </a:r>
            <a:r>
              <a:rPr lang="de-DE" b="1" dirty="0"/>
              <a:t>Benutzergruppe</a:t>
            </a:r>
            <a:r>
              <a:rPr lang="de-DE" dirty="0"/>
              <a:t> definiert.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B658B73-5455-4484-A29C-7B6137BC94A0}"/>
              </a:ext>
            </a:extLst>
          </p:cNvPr>
          <p:cNvSpPr/>
          <p:nvPr/>
        </p:nvSpPr>
        <p:spPr>
          <a:xfrm rot="21105103">
            <a:off x="6212814" y="268512"/>
            <a:ext cx="20657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Sonderrechte erforderlich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BD6D982-04CF-4B52-BF9D-54F4D9934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1440000"/>
            <a:ext cx="2427593" cy="4320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03D16A54-4303-4EDF-A75A-DE81190A5734}"/>
              </a:ext>
            </a:extLst>
          </p:cNvPr>
          <p:cNvSpPr/>
          <p:nvPr/>
        </p:nvSpPr>
        <p:spPr>
          <a:xfrm>
            <a:off x="385645" y="3168377"/>
            <a:ext cx="2736304" cy="7028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3E04987-7E41-4CCD-B16E-617A05DE2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000" y="1440000"/>
            <a:ext cx="2461321" cy="4320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491816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8D815C-9B32-440A-A3C9-C3D230BE2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Benutzerverwaltung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0AAC13-2138-4A76-B24B-9B74A2414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85719C3-5619-4FE3-AA37-4AD2B5839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1F8E26-A31D-4A8D-B6E4-C41D326D5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49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275BFD9-A87D-4829-9A08-D83824DDBD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3CE59B83-A3AC-422D-883C-D69D7EA642C3}"/>
              </a:ext>
            </a:extLst>
          </p:cNvPr>
          <p:cNvSpPr txBox="1">
            <a:spLocks/>
          </p:cNvSpPr>
          <p:nvPr/>
        </p:nvSpPr>
        <p:spPr>
          <a:xfrm>
            <a:off x="5940000" y="1268413"/>
            <a:ext cx="3470700" cy="4857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Die </a:t>
            </a:r>
            <a:r>
              <a:rPr lang="de-DE" b="1" dirty="0"/>
              <a:t>Löschung</a:t>
            </a:r>
            <a:r>
              <a:rPr lang="de-DE" dirty="0"/>
              <a:t> eines </a:t>
            </a:r>
            <a:r>
              <a:rPr lang="de-DE" b="1" dirty="0"/>
              <a:t>Benutzers</a:t>
            </a:r>
            <a:r>
              <a:rPr lang="de-DE" dirty="0"/>
              <a:t> kann n</a:t>
            </a:r>
            <a:r>
              <a:rPr lang="de-DE" b="1" dirty="0"/>
              <a:t>icht rückgängig </a:t>
            </a:r>
            <a:r>
              <a:rPr lang="de-DE" dirty="0"/>
              <a:t>gemacht werden.</a:t>
            </a:r>
          </a:p>
          <a:p>
            <a:r>
              <a:rPr lang="de-DE" dirty="0"/>
              <a:t>Die von dem gelöschten Benutzer erhobenen </a:t>
            </a:r>
            <a:r>
              <a:rPr lang="de-DE" b="1" dirty="0"/>
              <a:t>Daten</a:t>
            </a:r>
            <a:r>
              <a:rPr lang="de-DE" dirty="0"/>
              <a:t> bleiben </a:t>
            </a:r>
            <a:r>
              <a:rPr lang="de-DE" b="1" dirty="0"/>
              <a:t>erhalten.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B658B73-5455-4484-A29C-7B6137BC94A0}"/>
              </a:ext>
            </a:extLst>
          </p:cNvPr>
          <p:cNvSpPr/>
          <p:nvPr/>
        </p:nvSpPr>
        <p:spPr>
          <a:xfrm rot="21105103">
            <a:off x="6212814" y="268512"/>
            <a:ext cx="20657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Sonderrechte erforderlich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BD6D982-04CF-4B52-BF9D-54F4D9934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1440000"/>
            <a:ext cx="2427593" cy="4320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03D16A54-4303-4EDF-A75A-DE81190A5734}"/>
              </a:ext>
            </a:extLst>
          </p:cNvPr>
          <p:cNvSpPr/>
          <p:nvPr/>
        </p:nvSpPr>
        <p:spPr>
          <a:xfrm>
            <a:off x="367493" y="3501008"/>
            <a:ext cx="2736304" cy="7028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4FE1384-BCFA-47E4-8E55-F3462628C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000" y="1440000"/>
            <a:ext cx="2427593" cy="4320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472618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C173EB1A-390B-4141-919A-7BD0A5A718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02142" y="3473805"/>
            <a:ext cx="3473945" cy="173775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WipeAlyser – ein Drogenvortestgerät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903CB-BAEB-426E-AF74-53CC08F1AB5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6EA3970-B16C-4486-8255-D71A6D9BA66B}"/>
              </a:ext>
            </a:extLst>
          </p:cNvPr>
          <p:cNvSpPr txBox="1"/>
          <p:nvPr/>
        </p:nvSpPr>
        <p:spPr>
          <a:xfrm>
            <a:off x="506506" y="1412776"/>
            <a:ext cx="8766974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Der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WipeAlyser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ist ein </a:t>
            </a: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Screening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-Testgerät.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Positive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Ergebnisse müssen im </a:t>
            </a: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Labor bestätigt 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werden.</a:t>
            </a:r>
            <a:r>
              <a:rPr lang="de-DE" dirty="0"/>
              <a:t> </a:t>
            </a:r>
            <a:endParaRPr lang="de-DE" b="1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8622809D-6182-4699-B7D8-55DE16132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66" y="2996057"/>
            <a:ext cx="1649217" cy="2934848"/>
          </a:xfrm>
          <a:prstGeom prst="rect">
            <a:avLst/>
          </a:prstGeom>
          <a:ln w="6350">
            <a:solidFill>
              <a:schemeClr val="accent1">
                <a:shade val="95000"/>
                <a:satMod val="105000"/>
              </a:schemeClr>
            </a:solidFill>
          </a:ln>
        </p:spPr>
      </p:pic>
      <p:sp>
        <p:nvSpPr>
          <p:cNvPr id="14" name="Pfeil: nach rechts 13">
            <a:extLst>
              <a:ext uri="{FF2B5EF4-FFF2-40B4-BE49-F238E27FC236}">
                <a16:creationId xmlns:a16="http://schemas.microsoft.com/office/drawing/2014/main" id="{D73EEA1A-3522-4A90-A14D-7DA94EC7E506}"/>
              </a:ext>
            </a:extLst>
          </p:cNvPr>
          <p:cNvSpPr/>
          <p:nvPr/>
        </p:nvSpPr>
        <p:spPr>
          <a:xfrm>
            <a:off x="3663254" y="4365103"/>
            <a:ext cx="1008112" cy="31899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7BA645F2-3D1D-4186-8AD0-EAC1A6AFD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1184" y="4816861"/>
            <a:ext cx="1654882" cy="1256726"/>
          </a:xfrm>
          <a:prstGeom prst="rect">
            <a:avLst/>
          </a:prstGeom>
        </p:spPr>
      </p:pic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8AFC6B82-F0D8-474F-A403-4E3BAAB80499}"/>
              </a:ext>
            </a:extLst>
          </p:cNvPr>
          <p:cNvCxnSpPr>
            <a:cxnSpLocks/>
          </p:cNvCxnSpPr>
          <p:nvPr/>
        </p:nvCxnSpPr>
        <p:spPr>
          <a:xfrm flipH="1">
            <a:off x="2261557" y="3416511"/>
            <a:ext cx="288032" cy="216024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D7B6AAE3-7737-489B-ADC2-5B13BA560302}"/>
              </a:ext>
            </a:extLst>
          </p:cNvPr>
          <p:cNvCxnSpPr>
            <a:cxnSpLocks/>
          </p:cNvCxnSpPr>
          <p:nvPr/>
        </p:nvCxnSpPr>
        <p:spPr>
          <a:xfrm flipH="1">
            <a:off x="2261557" y="3713947"/>
            <a:ext cx="288032" cy="216024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34539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8D815C-9B32-440A-A3C9-C3D230BE2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Benutzerverwaltung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0AAC13-2138-4A76-B24B-9B74A2414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85719C3-5619-4FE3-AA37-4AD2B5839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1F8E26-A31D-4A8D-B6E4-C41D326D5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50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275BFD9-A87D-4829-9A08-D83824DDBD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3CE59B83-A3AC-422D-883C-D69D7EA642C3}"/>
              </a:ext>
            </a:extLst>
          </p:cNvPr>
          <p:cNvSpPr txBox="1">
            <a:spLocks/>
          </p:cNvSpPr>
          <p:nvPr/>
        </p:nvSpPr>
        <p:spPr>
          <a:xfrm>
            <a:off x="5940000" y="1268413"/>
            <a:ext cx="3470700" cy="4857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Unter „</a:t>
            </a:r>
            <a:r>
              <a:rPr lang="de-DE" b="1" dirty="0"/>
              <a:t>Rechteverwaltung</a:t>
            </a:r>
            <a:r>
              <a:rPr lang="de-DE" dirty="0"/>
              <a:t>“ kann definiert werden, welche </a:t>
            </a:r>
            <a:r>
              <a:rPr lang="de-DE" b="1" dirty="0"/>
              <a:t>Änderungen</a:t>
            </a:r>
            <a:r>
              <a:rPr lang="de-DE" dirty="0"/>
              <a:t> von </a:t>
            </a:r>
            <a:r>
              <a:rPr lang="de-DE" b="1" dirty="0"/>
              <a:t>Usern</a:t>
            </a:r>
            <a:r>
              <a:rPr lang="de-DE" dirty="0"/>
              <a:t> bzw. </a:t>
            </a:r>
            <a:r>
              <a:rPr lang="de-DE" b="1" dirty="0"/>
              <a:t>Super-Usern</a:t>
            </a:r>
            <a:r>
              <a:rPr lang="de-DE" dirty="0"/>
              <a:t> vorgenommen werden können.</a:t>
            </a:r>
          </a:p>
          <a:p>
            <a:r>
              <a:rPr lang="de-DE" b="1" dirty="0"/>
              <a:t>Administratoren </a:t>
            </a:r>
            <a:r>
              <a:rPr lang="de-DE" dirty="0"/>
              <a:t>haben stets </a:t>
            </a:r>
            <a:r>
              <a:rPr lang="de-DE" b="1" dirty="0"/>
              <a:t>alle Rechte.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B658B73-5455-4484-A29C-7B6137BC94A0}"/>
              </a:ext>
            </a:extLst>
          </p:cNvPr>
          <p:cNvSpPr/>
          <p:nvPr/>
        </p:nvSpPr>
        <p:spPr>
          <a:xfrm rot="21105103">
            <a:off x="6212814" y="268512"/>
            <a:ext cx="20657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Sonderrechte erforderlich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BD6D982-04CF-4B52-BF9D-54F4D9934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1440000"/>
            <a:ext cx="2427593" cy="4320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03D16A54-4303-4EDF-A75A-DE81190A5734}"/>
              </a:ext>
            </a:extLst>
          </p:cNvPr>
          <p:cNvSpPr/>
          <p:nvPr/>
        </p:nvSpPr>
        <p:spPr>
          <a:xfrm>
            <a:off x="360256" y="3933056"/>
            <a:ext cx="2736304" cy="7028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09F1A11-8749-47ED-9DD4-9AD42EA5C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000" y="1440000"/>
            <a:ext cx="2427593" cy="4320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850888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8D815C-9B32-440A-A3C9-C3D230BE2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Datensatz</a:t>
            </a:r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4381836C-7003-4895-81C4-5C588D596A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000" y="1440000"/>
            <a:ext cx="2427593" cy="4320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0AAC13-2138-4A76-B24B-9B74A2414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85719C3-5619-4FE3-AA37-4AD2B5839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1F8E26-A31D-4A8D-B6E4-C41D326D5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51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275BFD9-A87D-4829-9A08-D83824DDBD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3D16A54-4303-4EDF-A75A-DE81190A5734}"/>
              </a:ext>
            </a:extLst>
          </p:cNvPr>
          <p:cNvSpPr/>
          <p:nvPr/>
        </p:nvSpPr>
        <p:spPr>
          <a:xfrm>
            <a:off x="385644" y="2352774"/>
            <a:ext cx="2736304" cy="7028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3CE59B83-A3AC-422D-883C-D69D7EA642C3}"/>
              </a:ext>
            </a:extLst>
          </p:cNvPr>
          <p:cNvSpPr txBox="1">
            <a:spLocks/>
          </p:cNvSpPr>
          <p:nvPr/>
        </p:nvSpPr>
        <p:spPr>
          <a:xfrm>
            <a:off x="5940000" y="1268413"/>
            <a:ext cx="3580356" cy="4857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Unter „</a:t>
            </a:r>
            <a:r>
              <a:rPr lang="de-DE" b="1" dirty="0"/>
              <a:t>Datensatz</a:t>
            </a:r>
            <a:r>
              <a:rPr lang="de-DE" dirty="0"/>
              <a:t>“ kann festgelegt werden, welche </a:t>
            </a:r>
            <a:r>
              <a:rPr lang="de-DE" b="1" dirty="0"/>
              <a:t>Daten</a:t>
            </a:r>
            <a:r>
              <a:rPr lang="de-DE" dirty="0"/>
              <a:t> erfasst werden </a:t>
            </a:r>
            <a:r>
              <a:rPr lang="de-DE" b="1" dirty="0"/>
              <a:t>können</a:t>
            </a:r>
            <a:r>
              <a:rPr lang="de-DE" dirty="0"/>
              <a:t> oder </a:t>
            </a:r>
            <a:r>
              <a:rPr lang="de-DE" b="1" dirty="0"/>
              <a:t>müssen.</a:t>
            </a:r>
          </a:p>
          <a:p>
            <a:r>
              <a:rPr lang="de-DE" b="1" dirty="0"/>
              <a:t>Nicht aktivierte </a:t>
            </a:r>
            <a:r>
              <a:rPr lang="de-DE" dirty="0"/>
              <a:t>Felder sind bei der Eingabe </a:t>
            </a:r>
            <a:r>
              <a:rPr lang="de-DE" b="1" dirty="0"/>
              <a:t>grau.</a:t>
            </a:r>
          </a:p>
          <a:p>
            <a:r>
              <a:rPr lang="de-DE" dirty="0"/>
              <a:t>Entweder „</a:t>
            </a:r>
            <a:r>
              <a:rPr lang="de-DE" b="1" dirty="0"/>
              <a:t>Name</a:t>
            </a:r>
            <a:r>
              <a:rPr lang="de-DE" dirty="0"/>
              <a:t>“ oder „</a:t>
            </a:r>
            <a:r>
              <a:rPr lang="de-DE" b="1" dirty="0"/>
              <a:t>Führerschein-Nr.</a:t>
            </a:r>
            <a:r>
              <a:rPr lang="de-DE" dirty="0"/>
              <a:t>“ oder „</a:t>
            </a:r>
            <a:r>
              <a:rPr lang="de-DE" b="1" dirty="0"/>
              <a:t>Personalausweis-Nr.</a:t>
            </a:r>
            <a:r>
              <a:rPr lang="de-DE" dirty="0"/>
              <a:t>“ muss </a:t>
            </a:r>
            <a:r>
              <a:rPr lang="de-DE" b="1" dirty="0"/>
              <a:t>Pflichtfeld</a:t>
            </a:r>
            <a:r>
              <a:rPr lang="de-DE" dirty="0"/>
              <a:t> sein.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B658B73-5455-4484-A29C-7B6137BC94A0}"/>
              </a:ext>
            </a:extLst>
          </p:cNvPr>
          <p:cNvSpPr/>
          <p:nvPr/>
        </p:nvSpPr>
        <p:spPr>
          <a:xfrm rot="21105103">
            <a:off x="6212814" y="268512"/>
            <a:ext cx="20657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Sonderrechte erforderlich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9AFD6D7-6617-4F7F-8830-2C40A5152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000" y="1440000"/>
            <a:ext cx="2427593" cy="4320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648007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8D815C-9B32-440A-A3C9-C3D230BE2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Sensoren</a:t>
            </a:r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4381836C-7003-4895-81C4-5C588D596A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000" y="1440000"/>
            <a:ext cx="2427593" cy="4320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0AAC13-2138-4A76-B24B-9B74A2414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85719C3-5619-4FE3-AA37-4AD2B5839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1F8E26-A31D-4A8D-B6E4-C41D326D5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52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275BFD9-A87D-4829-9A08-D83824DDBD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3D16A54-4303-4EDF-A75A-DE81190A5734}"/>
              </a:ext>
            </a:extLst>
          </p:cNvPr>
          <p:cNvSpPr/>
          <p:nvPr/>
        </p:nvSpPr>
        <p:spPr>
          <a:xfrm>
            <a:off x="385645" y="2816931"/>
            <a:ext cx="2736304" cy="7028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3CE59B83-A3AC-422D-883C-D69D7EA642C3}"/>
              </a:ext>
            </a:extLst>
          </p:cNvPr>
          <p:cNvSpPr txBox="1">
            <a:spLocks/>
          </p:cNvSpPr>
          <p:nvPr/>
        </p:nvSpPr>
        <p:spPr>
          <a:xfrm>
            <a:off x="5940000" y="1268413"/>
            <a:ext cx="3470700" cy="48577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Der </a:t>
            </a:r>
            <a:r>
              <a:rPr lang="de-DE" b="1"/>
              <a:t>GPS-Sensor</a:t>
            </a:r>
            <a:r>
              <a:rPr lang="de-DE"/>
              <a:t> lässt sich komplett deaktivieren.</a:t>
            </a:r>
          </a:p>
          <a:p>
            <a:r>
              <a:rPr lang="de-DE"/>
              <a:t>Die </a:t>
            </a:r>
            <a:r>
              <a:rPr lang="de-DE" dirty="0"/>
              <a:t>aktuelle </a:t>
            </a:r>
            <a:r>
              <a:rPr lang="de-DE" b="1" dirty="0"/>
              <a:t>Temperatur</a:t>
            </a:r>
            <a:r>
              <a:rPr lang="de-DE" dirty="0"/>
              <a:t> und die </a:t>
            </a:r>
            <a:r>
              <a:rPr lang="de-DE" b="1" dirty="0"/>
              <a:t>Information</a:t>
            </a:r>
            <a:r>
              <a:rPr lang="de-DE" dirty="0"/>
              <a:t> über die korrekte </a:t>
            </a:r>
            <a:r>
              <a:rPr lang="de-DE" b="1" dirty="0"/>
              <a:t>Lage</a:t>
            </a:r>
            <a:r>
              <a:rPr lang="de-DE" dirty="0"/>
              <a:t> kann mit jedem </a:t>
            </a:r>
            <a:r>
              <a:rPr lang="de-DE" b="1" dirty="0"/>
              <a:t>Datensatz</a:t>
            </a:r>
            <a:r>
              <a:rPr lang="de-DE" dirty="0"/>
              <a:t> </a:t>
            </a:r>
            <a:r>
              <a:rPr lang="de-DE" b="1" dirty="0"/>
              <a:t>gespeichert</a:t>
            </a:r>
            <a:r>
              <a:rPr lang="de-DE" dirty="0"/>
              <a:t> werden.</a:t>
            </a:r>
          </a:p>
          <a:p>
            <a:r>
              <a:rPr lang="de-DE" dirty="0"/>
              <a:t>Falls die Temperatur </a:t>
            </a:r>
            <a:r>
              <a:rPr lang="de-DE" b="1" dirty="0"/>
              <a:t>außerhalb</a:t>
            </a:r>
            <a:r>
              <a:rPr lang="de-DE" dirty="0"/>
              <a:t> des erlaubten Bereichs ist, kann eine </a:t>
            </a:r>
            <a:r>
              <a:rPr lang="de-DE" b="1" dirty="0"/>
              <a:t>Warnmeldung</a:t>
            </a:r>
            <a:r>
              <a:rPr lang="de-DE" dirty="0"/>
              <a:t> ausgegeben werden oder eine Testung </a:t>
            </a:r>
            <a:r>
              <a:rPr lang="de-DE" b="1" dirty="0"/>
              <a:t>unterbunden</a:t>
            </a:r>
            <a:r>
              <a:rPr lang="de-DE" dirty="0"/>
              <a:t> werden.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B658B73-5455-4484-A29C-7B6137BC94A0}"/>
              </a:ext>
            </a:extLst>
          </p:cNvPr>
          <p:cNvSpPr/>
          <p:nvPr/>
        </p:nvSpPr>
        <p:spPr>
          <a:xfrm rot="21105103">
            <a:off x="6212814" y="268512"/>
            <a:ext cx="20657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Sonderrechte erforderlich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A992CFD-B4E0-47A1-B4CC-C9C8B938A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000" y="1440000"/>
            <a:ext cx="2461321" cy="4320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58580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8D815C-9B32-440A-A3C9-C3D230BE2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Sensoren</a:t>
            </a:r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4381836C-7003-4895-81C4-5C588D596A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000" y="1440000"/>
            <a:ext cx="2427593" cy="4320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0AAC13-2138-4A76-B24B-9B74A2414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85719C3-5619-4FE3-AA37-4AD2B5839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1F8E26-A31D-4A8D-B6E4-C41D326D5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53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275BFD9-A87D-4829-9A08-D83824DDBD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3D16A54-4303-4EDF-A75A-DE81190A5734}"/>
              </a:ext>
            </a:extLst>
          </p:cNvPr>
          <p:cNvSpPr/>
          <p:nvPr/>
        </p:nvSpPr>
        <p:spPr>
          <a:xfrm>
            <a:off x="385645" y="2816931"/>
            <a:ext cx="2736304" cy="7028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3CE59B83-A3AC-422D-883C-D69D7EA642C3}"/>
              </a:ext>
            </a:extLst>
          </p:cNvPr>
          <p:cNvSpPr txBox="1">
            <a:spLocks/>
          </p:cNvSpPr>
          <p:nvPr/>
        </p:nvSpPr>
        <p:spPr>
          <a:xfrm>
            <a:off x="5940000" y="1268413"/>
            <a:ext cx="3470700" cy="48577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Der </a:t>
            </a:r>
            <a:r>
              <a:rPr lang="de-DE" b="1"/>
              <a:t>Timer</a:t>
            </a:r>
            <a:r>
              <a:rPr lang="de-DE"/>
              <a:t> kann grundsätzlich </a:t>
            </a:r>
            <a:r>
              <a:rPr lang="de-DE" b="1"/>
              <a:t>an- oder ausgeschaltet</a:t>
            </a:r>
            <a:r>
              <a:rPr lang="de-DE"/>
              <a:t> werden. Zudem besteht die Möglichkeit, die Einstellung </a:t>
            </a:r>
            <a:r>
              <a:rPr lang="de-DE" b="1"/>
              <a:t>schaltbar</a:t>
            </a:r>
            <a:r>
              <a:rPr lang="de-DE"/>
              <a:t> zu machen, so dass der Anwender bei jedem Test entscheiden kann, ob das Ergebnis sofort oder erst nach Ablauf der Testlaufzeit ausgelesen werden soll.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B658B73-5455-4484-A29C-7B6137BC94A0}"/>
              </a:ext>
            </a:extLst>
          </p:cNvPr>
          <p:cNvSpPr/>
          <p:nvPr/>
        </p:nvSpPr>
        <p:spPr>
          <a:xfrm rot="21105103">
            <a:off x="6212814" y="268512"/>
            <a:ext cx="20657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Sonderrechte erforderlich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A992CFD-B4E0-47A1-B4CC-C9C8B938A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000" y="1440000"/>
            <a:ext cx="2461321" cy="4320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264452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8D815C-9B32-440A-A3C9-C3D230BE2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Selbsttest</a:t>
            </a:r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4381836C-7003-4895-81C4-5C588D596A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000" y="1440000"/>
            <a:ext cx="2427593" cy="4320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0AAC13-2138-4A76-B24B-9B74A2414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85719C3-5619-4FE3-AA37-4AD2B5839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1F8E26-A31D-4A8D-B6E4-C41D326D5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54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275BFD9-A87D-4829-9A08-D83824DDBD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3D16A54-4303-4EDF-A75A-DE81190A5734}"/>
              </a:ext>
            </a:extLst>
          </p:cNvPr>
          <p:cNvSpPr/>
          <p:nvPr/>
        </p:nvSpPr>
        <p:spPr>
          <a:xfrm>
            <a:off x="367493" y="3248554"/>
            <a:ext cx="2736304" cy="7028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3CE59B83-A3AC-422D-883C-D69D7EA642C3}"/>
              </a:ext>
            </a:extLst>
          </p:cNvPr>
          <p:cNvSpPr txBox="1">
            <a:spLocks/>
          </p:cNvSpPr>
          <p:nvPr/>
        </p:nvSpPr>
        <p:spPr>
          <a:xfrm>
            <a:off x="5940000" y="1268413"/>
            <a:ext cx="3470700" cy="4857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Es wird empfohlen, den Selbsttest nach </a:t>
            </a:r>
            <a:r>
              <a:rPr lang="de-DE" b="1" dirty="0"/>
              <a:t>jedem Einschalten</a:t>
            </a:r>
            <a:r>
              <a:rPr lang="de-DE" dirty="0"/>
              <a:t> durchzuführen.</a:t>
            </a:r>
          </a:p>
          <a:p>
            <a:r>
              <a:rPr lang="de-DE" dirty="0"/>
              <a:t>Beim Selbsttest auftretende </a:t>
            </a:r>
            <a:r>
              <a:rPr lang="de-DE" b="1" dirty="0"/>
              <a:t>Fehler</a:t>
            </a:r>
            <a:r>
              <a:rPr lang="de-DE" dirty="0"/>
              <a:t> können als </a:t>
            </a:r>
            <a:r>
              <a:rPr lang="de-DE" b="1" dirty="0"/>
              <a:t>kritisch</a:t>
            </a:r>
            <a:r>
              <a:rPr lang="de-DE" dirty="0"/>
              <a:t> definiert werden und eine Messung </a:t>
            </a:r>
            <a:r>
              <a:rPr lang="de-DE" b="1" dirty="0"/>
              <a:t>unterbinden.</a:t>
            </a:r>
          </a:p>
          <a:p>
            <a:r>
              <a:rPr lang="de-DE"/>
              <a:t>Gerätefehler</a:t>
            </a:r>
            <a:r>
              <a:rPr lang="de-DE" dirty="0"/>
              <a:t>, die eine Messung </a:t>
            </a:r>
            <a:r>
              <a:rPr lang="de-DE" b="1" dirty="0"/>
              <a:t>nicht möglich machen</a:t>
            </a:r>
            <a:r>
              <a:rPr lang="de-DE" dirty="0"/>
              <a:t>, sind immer </a:t>
            </a:r>
            <a:r>
              <a:rPr lang="de-DE" b="1" dirty="0"/>
              <a:t>kritisch.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B658B73-5455-4484-A29C-7B6137BC94A0}"/>
              </a:ext>
            </a:extLst>
          </p:cNvPr>
          <p:cNvSpPr/>
          <p:nvPr/>
        </p:nvSpPr>
        <p:spPr>
          <a:xfrm rot="21105103">
            <a:off x="6212814" y="268512"/>
            <a:ext cx="20657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Sonderrechte erforderlich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389F8CA-F6E5-40D1-BA6B-383829C36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000" y="1440000"/>
            <a:ext cx="2427593" cy="4320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998841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8D815C-9B32-440A-A3C9-C3D230BE2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Wartung/QC-Tests</a:t>
            </a:r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4381836C-7003-4895-81C4-5C588D596A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000" y="1440000"/>
            <a:ext cx="2427593" cy="4320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0AAC13-2138-4A76-B24B-9B74A2414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85719C3-5619-4FE3-AA37-4AD2B5839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1F8E26-A31D-4A8D-B6E4-C41D326D5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55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275BFD9-A87D-4829-9A08-D83824DDBD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3D16A54-4303-4EDF-A75A-DE81190A5734}"/>
              </a:ext>
            </a:extLst>
          </p:cNvPr>
          <p:cNvSpPr/>
          <p:nvPr/>
        </p:nvSpPr>
        <p:spPr>
          <a:xfrm>
            <a:off x="349341" y="3699899"/>
            <a:ext cx="2736304" cy="7028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3CE59B83-A3AC-422D-883C-D69D7EA642C3}"/>
              </a:ext>
            </a:extLst>
          </p:cNvPr>
          <p:cNvSpPr txBox="1">
            <a:spLocks/>
          </p:cNvSpPr>
          <p:nvPr/>
        </p:nvSpPr>
        <p:spPr>
          <a:xfrm>
            <a:off x="5940000" y="1268413"/>
            <a:ext cx="3470700" cy="4857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Hinweise</a:t>
            </a:r>
            <a:r>
              <a:rPr lang="de-DE" dirty="0"/>
              <a:t> auf eine fällige </a:t>
            </a:r>
            <a:r>
              <a:rPr lang="de-DE" b="1" dirty="0"/>
              <a:t>Wartung</a:t>
            </a:r>
            <a:r>
              <a:rPr lang="de-DE" dirty="0"/>
              <a:t> oder </a:t>
            </a:r>
            <a:r>
              <a:rPr lang="de-DE" b="1" dirty="0"/>
              <a:t>QC-Test</a:t>
            </a:r>
            <a:r>
              <a:rPr lang="de-DE" dirty="0"/>
              <a:t> lassen sich </a:t>
            </a:r>
            <a:r>
              <a:rPr lang="de-DE" b="1" dirty="0"/>
              <a:t>deaktivieren.</a:t>
            </a:r>
          </a:p>
          <a:p>
            <a:r>
              <a:rPr lang="de-DE" dirty="0"/>
              <a:t>Unter </a:t>
            </a:r>
            <a:r>
              <a:rPr lang="de-DE" b="1" dirty="0"/>
              <a:t>QC-Test – Intervall </a:t>
            </a:r>
            <a:r>
              <a:rPr lang="de-DE" dirty="0"/>
              <a:t>kann definiert werden, in welchen Abständen QC-Tests erforderlich sind.</a:t>
            </a:r>
          </a:p>
          <a:p>
            <a:r>
              <a:rPr lang="de-DE" dirty="0"/>
              <a:t>Das </a:t>
            </a:r>
            <a:r>
              <a:rPr lang="de-DE" b="1" dirty="0"/>
              <a:t>Wartungsintervall</a:t>
            </a:r>
            <a:r>
              <a:rPr lang="de-DE" dirty="0"/>
              <a:t> wird von </a:t>
            </a:r>
            <a:r>
              <a:rPr lang="de-DE" b="1" dirty="0" err="1"/>
              <a:t>Securetec</a:t>
            </a:r>
            <a:r>
              <a:rPr lang="de-DE" dirty="0"/>
              <a:t> bei Auslieferung gesetzt (in der Regel </a:t>
            </a:r>
            <a:r>
              <a:rPr lang="de-DE" b="1" dirty="0"/>
              <a:t>2 </a:t>
            </a:r>
            <a:r>
              <a:rPr lang="de-DE" b="1"/>
              <a:t>Jahre</a:t>
            </a:r>
            <a:r>
              <a:rPr lang="de-DE"/>
              <a:t>).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B658B73-5455-4484-A29C-7B6137BC94A0}"/>
              </a:ext>
            </a:extLst>
          </p:cNvPr>
          <p:cNvSpPr/>
          <p:nvPr/>
        </p:nvSpPr>
        <p:spPr>
          <a:xfrm rot="21105103">
            <a:off x="6212814" y="268512"/>
            <a:ext cx="20657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Sonderrechte erforderlich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B503768-8E18-4FDC-9654-47AB20985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000" y="1440000"/>
            <a:ext cx="2461321" cy="4320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514461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8D815C-9B32-440A-A3C9-C3D230BE2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Wartung/QC-Tests</a:t>
            </a:r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4381836C-7003-4895-81C4-5C588D596A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000" y="1440000"/>
            <a:ext cx="2427593" cy="4320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0AAC13-2138-4A76-B24B-9B74A2414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85719C3-5619-4FE3-AA37-4AD2B5839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1F8E26-A31D-4A8D-B6E4-C41D326D5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56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275BFD9-A87D-4829-9A08-D83824DDBD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3D16A54-4303-4EDF-A75A-DE81190A5734}"/>
              </a:ext>
            </a:extLst>
          </p:cNvPr>
          <p:cNvSpPr/>
          <p:nvPr/>
        </p:nvSpPr>
        <p:spPr>
          <a:xfrm>
            <a:off x="349341" y="3699899"/>
            <a:ext cx="2736304" cy="7028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3CE59B83-A3AC-422D-883C-D69D7EA642C3}"/>
              </a:ext>
            </a:extLst>
          </p:cNvPr>
          <p:cNvSpPr txBox="1">
            <a:spLocks/>
          </p:cNvSpPr>
          <p:nvPr/>
        </p:nvSpPr>
        <p:spPr>
          <a:xfrm>
            <a:off x="5940000" y="1268413"/>
            <a:ext cx="3470700" cy="4857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/>
              <a:t>„QC-Test Pflicht“ </a:t>
            </a:r>
            <a:r>
              <a:rPr lang="de-DE"/>
              <a:t>verhindert eine Auswertung bei </a:t>
            </a:r>
            <a:r>
              <a:rPr lang="de-DE" b="1"/>
              <a:t>nicht bestandenem</a:t>
            </a:r>
            <a:r>
              <a:rPr lang="de-DE"/>
              <a:t> QC-Test solange, bis ein QC-Test </a:t>
            </a:r>
            <a:r>
              <a:rPr lang="de-DE" b="1"/>
              <a:t>erfolgreich</a:t>
            </a:r>
            <a:r>
              <a:rPr lang="de-DE"/>
              <a:t> durchgeführt wurde.</a:t>
            </a:r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B658B73-5455-4484-A29C-7B6137BC94A0}"/>
              </a:ext>
            </a:extLst>
          </p:cNvPr>
          <p:cNvSpPr/>
          <p:nvPr/>
        </p:nvSpPr>
        <p:spPr>
          <a:xfrm rot="21105103">
            <a:off x="6212814" y="268512"/>
            <a:ext cx="20657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Sonderrechte erforderlich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B503768-8E18-4FDC-9654-47AB20985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000" y="1440000"/>
            <a:ext cx="2461321" cy="4320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965977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8D815C-9B32-440A-A3C9-C3D230BE2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Anonymisieren</a:t>
            </a:r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4381836C-7003-4895-81C4-5C588D596A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000" y="1440000"/>
            <a:ext cx="2427593" cy="4320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0AAC13-2138-4A76-B24B-9B74A2414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85719C3-5619-4FE3-AA37-4AD2B5839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1F8E26-A31D-4A8D-B6E4-C41D326D5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57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275BFD9-A87D-4829-9A08-D83824DDBD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3D16A54-4303-4EDF-A75A-DE81190A5734}"/>
              </a:ext>
            </a:extLst>
          </p:cNvPr>
          <p:cNvSpPr/>
          <p:nvPr/>
        </p:nvSpPr>
        <p:spPr>
          <a:xfrm>
            <a:off x="374438" y="4149080"/>
            <a:ext cx="2736304" cy="7028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3CE59B83-A3AC-422D-883C-D69D7EA642C3}"/>
              </a:ext>
            </a:extLst>
          </p:cNvPr>
          <p:cNvSpPr txBox="1">
            <a:spLocks/>
          </p:cNvSpPr>
          <p:nvPr/>
        </p:nvSpPr>
        <p:spPr>
          <a:xfrm>
            <a:off x="5940000" y="1268413"/>
            <a:ext cx="3591562" cy="4857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Unter „</a:t>
            </a:r>
            <a:r>
              <a:rPr lang="de-DE" b="1" dirty="0"/>
              <a:t>Anonymisieren</a:t>
            </a:r>
            <a:r>
              <a:rPr lang="de-DE" dirty="0"/>
              <a:t>“ werden alle </a:t>
            </a:r>
            <a:r>
              <a:rPr lang="de-DE" b="1" dirty="0"/>
              <a:t>personenbezogenen Daten </a:t>
            </a:r>
            <a:r>
              <a:rPr lang="de-DE" dirty="0"/>
              <a:t>im </a:t>
            </a:r>
            <a:r>
              <a:rPr lang="de-DE" b="1" dirty="0"/>
              <a:t>internen</a:t>
            </a:r>
            <a:r>
              <a:rPr lang="de-DE" dirty="0"/>
              <a:t> Gerätespeicher </a:t>
            </a:r>
            <a:r>
              <a:rPr lang="de-DE" b="1" dirty="0"/>
              <a:t>irreversibel gelöscht.</a:t>
            </a:r>
          </a:p>
          <a:p>
            <a:r>
              <a:rPr lang="de-DE" dirty="0"/>
              <a:t>Die (anonymisierten) </a:t>
            </a:r>
            <a:r>
              <a:rPr lang="de-DE" b="1" dirty="0"/>
              <a:t>Messdaten</a:t>
            </a:r>
            <a:r>
              <a:rPr lang="de-DE" dirty="0"/>
              <a:t> bleiben </a:t>
            </a:r>
            <a:r>
              <a:rPr lang="de-DE" b="1" dirty="0"/>
              <a:t>erhalten.</a:t>
            </a:r>
          </a:p>
          <a:p>
            <a:r>
              <a:rPr lang="de-DE" dirty="0"/>
              <a:t>Gespeicherte Daten </a:t>
            </a:r>
            <a:r>
              <a:rPr lang="de-DE" b="1" dirty="0"/>
              <a:t>immer anonymisieren</a:t>
            </a:r>
            <a:r>
              <a:rPr lang="de-DE" dirty="0"/>
              <a:t>, bevor das Gerät an </a:t>
            </a:r>
            <a:r>
              <a:rPr lang="de-DE" b="1" dirty="0"/>
              <a:t>Dritte</a:t>
            </a:r>
            <a:r>
              <a:rPr lang="de-DE" dirty="0"/>
              <a:t> gelangt (Datenschutz).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B658B73-5455-4484-A29C-7B6137BC94A0}"/>
              </a:ext>
            </a:extLst>
          </p:cNvPr>
          <p:cNvSpPr/>
          <p:nvPr/>
        </p:nvSpPr>
        <p:spPr>
          <a:xfrm rot="21105103">
            <a:off x="6212814" y="268512"/>
            <a:ext cx="20657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Sonderrechte erforderlich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30E970B-B233-4EBB-BE34-A54EFE882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000" y="1440000"/>
            <a:ext cx="2427593" cy="4320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829500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8D815C-9B32-440A-A3C9-C3D230BE2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Import/Export</a:t>
            </a:r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4381836C-7003-4895-81C4-5C588D596A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000" y="1440000"/>
            <a:ext cx="2427593" cy="4320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0AAC13-2138-4A76-B24B-9B74A2414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85719C3-5619-4FE3-AA37-4AD2B5839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1F8E26-A31D-4A8D-B6E4-C41D326D5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58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275BFD9-A87D-4829-9A08-D83824DDBD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3D16A54-4303-4EDF-A75A-DE81190A5734}"/>
              </a:ext>
            </a:extLst>
          </p:cNvPr>
          <p:cNvSpPr/>
          <p:nvPr/>
        </p:nvSpPr>
        <p:spPr>
          <a:xfrm>
            <a:off x="349341" y="4581128"/>
            <a:ext cx="2736304" cy="7028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3CE59B83-A3AC-422D-883C-D69D7EA642C3}"/>
              </a:ext>
            </a:extLst>
          </p:cNvPr>
          <p:cNvSpPr txBox="1">
            <a:spLocks/>
          </p:cNvSpPr>
          <p:nvPr/>
        </p:nvSpPr>
        <p:spPr>
          <a:xfrm>
            <a:off x="5940000" y="1268413"/>
            <a:ext cx="3470700" cy="48577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Die gespeicherten Daten können auf eine </a:t>
            </a:r>
            <a:r>
              <a:rPr lang="de-DE" b="1" dirty="0"/>
              <a:t>SD-Karte</a:t>
            </a:r>
            <a:r>
              <a:rPr lang="de-DE" dirty="0"/>
              <a:t> </a:t>
            </a:r>
            <a:r>
              <a:rPr lang="de-DE" b="1" dirty="0"/>
              <a:t>exportiert</a:t>
            </a:r>
            <a:r>
              <a:rPr lang="de-DE" dirty="0"/>
              <a:t> und von dort wieder </a:t>
            </a:r>
            <a:r>
              <a:rPr lang="de-DE" b="1" dirty="0"/>
              <a:t>importiert</a:t>
            </a:r>
            <a:r>
              <a:rPr lang="de-DE" dirty="0"/>
              <a:t> werden Auf diese Weise lässt sich ein </a:t>
            </a:r>
            <a:r>
              <a:rPr lang="de-DE" b="1" dirty="0"/>
              <a:t>Gerätebackup</a:t>
            </a:r>
            <a:r>
              <a:rPr lang="de-DE" dirty="0"/>
              <a:t> erstellen.</a:t>
            </a:r>
          </a:p>
          <a:p>
            <a:r>
              <a:rPr lang="de-DE" b="1" dirty="0"/>
              <a:t>Exportierte Daten </a:t>
            </a:r>
            <a:r>
              <a:rPr lang="de-DE" dirty="0"/>
              <a:t>sind </a:t>
            </a:r>
            <a:r>
              <a:rPr lang="de-DE" b="1" dirty="0"/>
              <a:t>verschlüsselt</a:t>
            </a:r>
            <a:r>
              <a:rPr lang="de-DE" dirty="0"/>
              <a:t> und können nur von einem </a:t>
            </a:r>
            <a:r>
              <a:rPr lang="de-DE" b="1" dirty="0" err="1"/>
              <a:t>WipeAlyser</a:t>
            </a:r>
            <a:r>
              <a:rPr lang="de-DE" dirty="0"/>
              <a:t> gelesen werden (muss aber nicht das gleiche Gerät sein).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B658B73-5455-4484-A29C-7B6137BC94A0}"/>
              </a:ext>
            </a:extLst>
          </p:cNvPr>
          <p:cNvSpPr/>
          <p:nvPr/>
        </p:nvSpPr>
        <p:spPr>
          <a:xfrm rot="21105103">
            <a:off x="6212814" y="268512"/>
            <a:ext cx="20657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Sonderrechte erforderlich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4717CEA-051B-4A38-9CAE-F3EADCD28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000" y="1440000"/>
            <a:ext cx="2427593" cy="4320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851838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8D815C-9B32-440A-A3C9-C3D230BE2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72" y="260648"/>
            <a:ext cx="7344021" cy="634082"/>
          </a:xfrm>
        </p:spPr>
        <p:txBody>
          <a:bodyPr/>
          <a:lstStyle/>
          <a:p>
            <a:r>
              <a:rPr lang="de-DE" dirty="0"/>
              <a:t>Datenstruktur auf SD-Karte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E207CC7E-A12C-47A8-86E5-C4AD7DDC9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04" y="2204864"/>
            <a:ext cx="1120124" cy="382827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205697C6-E91C-4511-8E9E-0E7E111D1384}"/>
              </a:ext>
            </a:extLst>
          </p:cNvPr>
          <p:cNvSpPr txBox="1"/>
          <p:nvPr/>
        </p:nvSpPr>
        <p:spPr>
          <a:xfrm>
            <a:off x="488504" y="2564904"/>
            <a:ext cx="4154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…</a:t>
            </a:r>
          </a:p>
          <a:p>
            <a:r>
              <a:rPr lang="en-AU" dirty="0"/>
              <a:t>…</a:t>
            </a:r>
          </a:p>
          <a:p>
            <a:r>
              <a:rPr lang="en-AU" dirty="0"/>
              <a:t>…</a:t>
            </a:r>
          </a:p>
          <a:p>
            <a:endParaRPr lang="en-AU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7803216-69ED-4D1C-AB8A-D92F60672622}"/>
              </a:ext>
            </a:extLst>
          </p:cNvPr>
          <p:cNvSpPr txBox="1"/>
          <p:nvPr/>
        </p:nvSpPr>
        <p:spPr>
          <a:xfrm>
            <a:off x="4808984" y="5373216"/>
            <a:ext cx="4154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…</a:t>
            </a:r>
          </a:p>
          <a:p>
            <a:r>
              <a:rPr lang="en-AU" dirty="0"/>
              <a:t>…</a:t>
            </a:r>
          </a:p>
          <a:p>
            <a:r>
              <a:rPr lang="en-AU" dirty="0"/>
              <a:t>…</a:t>
            </a:r>
          </a:p>
          <a:p>
            <a:endParaRPr lang="en-AU" dirty="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DC75590A-9529-4E38-89BC-56B64A86E7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6" t="12613" r="6001" b="28000"/>
          <a:stretch/>
        </p:blipFill>
        <p:spPr>
          <a:xfrm>
            <a:off x="7185247" y="3800074"/>
            <a:ext cx="1296145" cy="1069079"/>
          </a:xfrm>
          <a:prstGeom prst="rect">
            <a:avLst/>
          </a:prstGeom>
        </p:spPr>
      </p:pic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F1122301-98EB-45F2-831D-42BD692D4AFF}"/>
              </a:ext>
            </a:extLst>
          </p:cNvPr>
          <p:cNvGrpSpPr/>
          <p:nvPr/>
        </p:nvGrpSpPr>
        <p:grpSpPr>
          <a:xfrm>
            <a:off x="1712640" y="2348880"/>
            <a:ext cx="576064" cy="216024"/>
            <a:chOff x="4016896" y="1556792"/>
            <a:chExt cx="576064" cy="216024"/>
          </a:xfrm>
        </p:grpSpPr>
        <p:cxnSp>
          <p:nvCxnSpPr>
            <p:cNvPr id="24" name="Gerade Verbindung mit Pfeil 23">
              <a:extLst>
                <a:ext uri="{FF2B5EF4-FFF2-40B4-BE49-F238E27FC236}">
                  <a16:creationId xmlns:a16="http://schemas.microsoft.com/office/drawing/2014/main" id="{32AA274C-1EAA-4303-9023-91822B4DDFF7}"/>
                </a:ext>
              </a:extLst>
            </p:cNvPr>
            <p:cNvCxnSpPr/>
            <p:nvPr/>
          </p:nvCxnSpPr>
          <p:spPr>
            <a:xfrm>
              <a:off x="4592960" y="1556792"/>
              <a:ext cx="0" cy="21602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r Verbinder 25">
              <a:extLst>
                <a:ext uri="{FF2B5EF4-FFF2-40B4-BE49-F238E27FC236}">
                  <a16:creationId xmlns:a16="http://schemas.microsoft.com/office/drawing/2014/main" id="{C7AF538B-3B59-43CA-94F1-F848191DA778}"/>
                </a:ext>
              </a:extLst>
            </p:cNvPr>
            <p:cNvCxnSpPr/>
            <p:nvPr/>
          </p:nvCxnSpPr>
          <p:spPr>
            <a:xfrm flipH="1">
              <a:off x="4016896" y="155679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70B0E273-42CC-4AF1-880E-C6C9BDF4555D}"/>
              </a:ext>
            </a:extLst>
          </p:cNvPr>
          <p:cNvGrpSpPr/>
          <p:nvPr/>
        </p:nvGrpSpPr>
        <p:grpSpPr>
          <a:xfrm>
            <a:off x="4376936" y="2780928"/>
            <a:ext cx="576064" cy="216024"/>
            <a:chOff x="4016896" y="1556792"/>
            <a:chExt cx="576064" cy="216024"/>
          </a:xfrm>
        </p:grpSpPr>
        <p:cxnSp>
          <p:nvCxnSpPr>
            <p:cNvPr id="29" name="Gerade Verbindung mit Pfeil 28">
              <a:extLst>
                <a:ext uri="{FF2B5EF4-FFF2-40B4-BE49-F238E27FC236}">
                  <a16:creationId xmlns:a16="http://schemas.microsoft.com/office/drawing/2014/main" id="{AB8D669E-4C72-4086-9E94-E814331CDEBE}"/>
                </a:ext>
              </a:extLst>
            </p:cNvPr>
            <p:cNvCxnSpPr/>
            <p:nvPr/>
          </p:nvCxnSpPr>
          <p:spPr>
            <a:xfrm>
              <a:off x="4592960" y="1556792"/>
              <a:ext cx="0" cy="21602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5E4E0F1D-2DD5-42CF-AAC3-264ABF1D7997}"/>
                </a:ext>
              </a:extLst>
            </p:cNvPr>
            <p:cNvCxnSpPr/>
            <p:nvPr/>
          </p:nvCxnSpPr>
          <p:spPr>
            <a:xfrm flipH="1">
              <a:off x="4016896" y="155679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36A30181-934F-48CC-A224-DF9CFFFAA2CA}"/>
              </a:ext>
            </a:extLst>
          </p:cNvPr>
          <p:cNvGrpSpPr/>
          <p:nvPr/>
        </p:nvGrpSpPr>
        <p:grpSpPr>
          <a:xfrm>
            <a:off x="6825208" y="3212976"/>
            <a:ext cx="576064" cy="216024"/>
            <a:chOff x="4016896" y="1556792"/>
            <a:chExt cx="576064" cy="216024"/>
          </a:xfrm>
        </p:grpSpPr>
        <p:cxnSp>
          <p:nvCxnSpPr>
            <p:cNvPr id="32" name="Gerade Verbindung mit Pfeil 31">
              <a:extLst>
                <a:ext uri="{FF2B5EF4-FFF2-40B4-BE49-F238E27FC236}">
                  <a16:creationId xmlns:a16="http://schemas.microsoft.com/office/drawing/2014/main" id="{E00DD958-BDF8-480B-978A-AC156EF08A95}"/>
                </a:ext>
              </a:extLst>
            </p:cNvPr>
            <p:cNvCxnSpPr/>
            <p:nvPr/>
          </p:nvCxnSpPr>
          <p:spPr>
            <a:xfrm>
              <a:off x="4592960" y="1556792"/>
              <a:ext cx="0" cy="21602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25A6FCB9-7DE2-49F4-A53F-54B8DC01EB5D}"/>
                </a:ext>
              </a:extLst>
            </p:cNvPr>
            <p:cNvCxnSpPr/>
            <p:nvPr/>
          </p:nvCxnSpPr>
          <p:spPr>
            <a:xfrm flipH="1">
              <a:off x="4016896" y="155679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0DF5CD76-AE8E-4E1D-9CD7-142A20C03364}"/>
              </a:ext>
            </a:extLst>
          </p:cNvPr>
          <p:cNvCxnSpPr>
            <a:cxnSpLocks/>
          </p:cNvCxnSpPr>
          <p:nvPr/>
        </p:nvCxnSpPr>
        <p:spPr>
          <a:xfrm>
            <a:off x="1352600" y="5373216"/>
            <a:ext cx="43204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1544FEAB-6AD2-4B9D-A9FF-F374093DDF64}"/>
              </a:ext>
            </a:extLst>
          </p:cNvPr>
          <p:cNvCxnSpPr/>
          <p:nvPr/>
        </p:nvCxnSpPr>
        <p:spPr>
          <a:xfrm>
            <a:off x="1640632" y="5013176"/>
            <a:ext cx="43204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6E632FF4-A55C-4E4E-9154-276A1B8B95BC}"/>
              </a:ext>
            </a:extLst>
          </p:cNvPr>
          <p:cNvCxnSpPr/>
          <p:nvPr/>
        </p:nvCxnSpPr>
        <p:spPr>
          <a:xfrm>
            <a:off x="1856656" y="4653136"/>
            <a:ext cx="43204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6145BAAA-D47B-4B2B-8139-8B01A16C3982}"/>
              </a:ext>
            </a:extLst>
          </p:cNvPr>
          <p:cNvCxnSpPr>
            <a:cxnSpLocks/>
          </p:cNvCxnSpPr>
          <p:nvPr/>
        </p:nvCxnSpPr>
        <p:spPr>
          <a:xfrm>
            <a:off x="1856656" y="3645024"/>
            <a:ext cx="0" cy="10081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D9883862-DDDC-4496-9FE8-2A9EFAAB623F}"/>
              </a:ext>
            </a:extLst>
          </p:cNvPr>
          <p:cNvCxnSpPr>
            <a:cxnSpLocks/>
          </p:cNvCxnSpPr>
          <p:nvPr/>
        </p:nvCxnSpPr>
        <p:spPr>
          <a:xfrm>
            <a:off x="1640632" y="3356992"/>
            <a:ext cx="0" cy="16561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6677E7E2-3BEA-4121-A4A2-E524C26E1CE7}"/>
              </a:ext>
            </a:extLst>
          </p:cNvPr>
          <p:cNvCxnSpPr>
            <a:cxnSpLocks/>
          </p:cNvCxnSpPr>
          <p:nvPr/>
        </p:nvCxnSpPr>
        <p:spPr>
          <a:xfrm>
            <a:off x="1352600" y="3068960"/>
            <a:ext cx="0" cy="23042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>
            <a:extLst>
              <a:ext uri="{FF2B5EF4-FFF2-40B4-BE49-F238E27FC236}">
                <a16:creationId xmlns:a16="http://schemas.microsoft.com/office/drawing/2014/main" id="{5355B6F8-C4F0-4901-BAA7-E111A3CA1DA5}"/>
              </a:ext>
            </a:extLst>
          </p:cNvPr>
          <p:cNvCxnSpPr/>
          <p:nvPr/>
        </p:nvCxnSpPr>
        <p:spPr>
          <a:xfrm>
            <a:off x="1352600" y="3068960"/>
            <a:ext cx="7200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D326F3EC-7361-452A-9E63-78CAE780A6F7}"/>
              </a:ext>
            </a:extLst>
          </p:cNvPr>
          <p:cNvCxnSpPr/>
          <p:nvPr/>
        </p:nvCxnSpPr>
        <p:spPr>
          <a:xfrm>
            <a:off x="1640632" y="3356992"/>
            <a:ext cx="4320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55366D17-F104-4F5D-9D64-04F71675C657}"/>
              </a:ext>
            </a:extLst>
          </p:cNvPr>
          <p:cNvCxnSpPr>
            <a:cxnSpLocks/>
          </p:cNvCxnSpPr>
          <p:nvPr/>
        </p:nvCxnSpPr>
        <p:spPr>
          <a:xfrm>
            <a:off x="1856656" y="3645024"/>
            <a:ext cx="21602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feld 57">
            <a:extLst>
              <a:ext uri="{FF2B5EF4-FFF2-40B4-BE49-F238E27FC236}">
                <a16:creationId xmlns:a16="http://schemas.microsoft.com/office/drawing/2014/main" id="{FD5DFBFA-2279-46CF-AB14-B1A6843DDD59}"/>
              </a:ext>
            </a:extLst>
          </p:cNvPr>
          <p:cNvSpPr txBox="1"/>
          <p:nvPr/>
        </p:nvSpPr>
        <p:spPr>
          <a:xfrm>
            <a:off x="2216696" y="4509120"/>
            <a:ext cx="848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1">
                    <a:lumMod val="65000"/>
                  </a:schemeClr>
                </a:solidFill>
              </a:rPr>
              <a:t>Log-Datei</a:t>
            </a: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2811A3F2-D06E-4B8E-983E-32E90E6E69CC}"/>
              </a:ext>
            </a:extLst>
          </p:cNvPr>
          <p:cNvSpPr txBox="1"/>
          <p:nvPr/>
        </p:nvSpPr>
        <p:spPr>
          <a:xfrm>
            <a:off x="2000672" y="4869160"/>
            <a:ext cx="13099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1">
                    <a:lumMod val="65000"/>
                  </a:schemeClr>
                </a:solidFill>
              </a:rPr>
              <a:t>Geräteinfo-Datei</a:t>
            </a: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9623CD32-A174-46F2-9FF0-B59504DCFC59}"/>
              </a:ext>
            </a:extLst>
          </p:cNvPr>
          <p:cNvSpPr txBox="1"/>
          <p:nvPr/>
        </p:nvSpPr>
        <p:spPr>
          <a:xfrm>
            <a:off x="1712640" y="5229200"/>
            <a:ext cx="2443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1">
                    <a:lumMod val="65000"/>
                  </a:schemeClr>
                </a:solidFill>
              </a:rPr>
              <a:t>Datenexport</a:t>
            </a:r>
            <a:br>
              <a:rPr lang="de-DE" sz="12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de-DE" sz="1200" dirty="0">
                <a:solidFill>
                  <a:schemeClr val="bg1">
                    <a:lumMod val="65000"/>
                  </a:schemeClr>
                </a:solidFill>
              </a:rPr>
              <a:t>(proprietäres Datenbank-Format,</a:t>
            </a:r>
            <a:br>
              <a:rPr lang="de-DE" sz="12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de-DE" sz="1200" dirty="0">
                <a:solidFill>
                  <a:schemeClr val="bg1">
                    <a:lumMod val="65000"/>
                  </a:schemeClr>
                </a:solidFill>
              </a:rPr>
              <a:t>per </a:t>
            </a:r>
            <a:r>
              <a:rPr lang="de-DE" sz="1200" dirty="0" err="1">
                <a:solidFill>
                  <a:schemeClr val="bg1">
                    <a:lumMod val="65000"/>
                  </a:schemeClr>
                </a:solidFill>
              </a:rPr>
              <a:t>WipeAlyser</a:t>
            </a:r>
            <a:r>
              <a:rPr lang="de-DE" sz="1200" dirty="0">
                <a:solidFill>
                  <a:schemeClr val="bg1">
                    <a:lumMod val="65000"/>
                  </a:schemeClr>
                </a:solidFill>
              </a:rPr>
              <a:t> lesbar - &gt; Import)</a:t>
            </a:r>
          </a:p>
        </p:txBody>
      </p:sp>
      <p:sp>
        <p:nvSpPr>
          <p:cNvPr id="63" name="Geschweifte Klammer links 62">
            <a:extLst>
              <a:ext uri="{FF2B5EF4-FFF2-40B4-BE49-F238E27FC236}">
                <a16:creationId xmlns:a16="http://schemas.microsoft.com/office/drawing/2014/main" id="{9257B0A0-1AFA-4C24-9C34-C253D63DEFDB}"/>
              </a:ext>
            </a:extLst>
          </p:cNvPr>
          <p:cNvSpPr/>
          <p:nvPr/>
        </p:nvSpPr>
        <p:spPr>
          <a:xfrm rot="10800000">
            <a:off x="3296816" y="4437112"/>
            <a:ext cx="144016" cy="72008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52A12689-40E4-4E1C-BFDF-FE63D3AF3FCD}"/>
              </a:ext>
            </a:extLst>
          </p:cNvPr>
          <p:cNvSpPr txBox="1"/>
          <p:nvPr/>
        </p:nvSpPr>
        <p:spPr>
          <a:xfrm>
            <a:off x="3440832" y="4551511"/>
            <a:ext cx="1096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err="1">
                <a:solidFill>
                  <a:schemeClr val="bg1">
                    <a:lumMod val="65000"/>
                  </a:schemeClr>
                </a:solidFill>
              </a:rPr>
              <a:t>mit</a:t>
            </a:r>
            <a:r>
              <a:rPr lang="en-AU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AU" sz="1200" dirty="0" err="1">
                <a:solidFill>
                  <a:schemeClr val="bg1">
                    <a:lumMod val="65000"/>
                  </a:schemeClr>
                </a:solidFill>
              </a:rPr>
              <a:t>Texteditor</a:t>
            </a:r>
            <a:br>
              <a:rPr lang="en-AU" sz="12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AU" sz="1200" dirty="0" err="1">
                <a:solidFill>
                  <a:schemeClr val="bg1">
                    <a:lumMod val="65000"/>
                  </a:schemeClr>
                </a:solidFill>
              </a:rPr>
              <a:t>lesbar</a:t>
            </a:r>
            <a:endParaRPr lang="en-AU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2801ED6-6D2A-4A32-A3D2-4C5222A8FA16}"/>
              </a:ext>
            </a:extLst>
          </p:cNvPr>
          <p:cNvSpPr txBox="1"/>
          <p:nvPr/>
        </p:nvSpPr>
        <p:spPr>
          <a:xfrm>
            <a:off x="272480" y="1412776"/>
            <a:ext cx="8392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Falls </a:t>
            </a: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Exporte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durchgeführt wurden, sind diese auf der </a:t>
            </a: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SD-Karte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zu finden unter: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50EE621-CF2D-41DB-8EDE-7D0AE0C3CD9E}"/>
              </a:ext>
            </a:extLst>
          </p:cNvPr>
          <p:cNvSpPr txBox="1"/>
          <p:nvPr/>
        </p:nvSpPr>
        <p:spPr>
          <a:xfrm>
            <a:off x="6033120" y="2348880"/>
            <a:ext cx="22140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>
                <a:solidFill>
                  <a:schemeClr val="bg1">
                    <a:lumMod val="65000"/>
                  </a:schemeClr>
                </a:solidFill>
              </a:rPr>
              <a:t>100. Messung am 12.05.2020</a:t>
            </a:r>
            <a:endParaRPr lang="en-AU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7F3D74F0-677B-4077-BC7F-1FFE22B74110}"/>
              </a:ext>
            </a:extLst>
          </p:cNvPr>
          <p:cNvSpPr txBox="1"/>
          <p:nvPr/>
        </p:nvSpPr>
        <p:spPr>
          <a:xfrm>
            <a:off x="2864768" y="2060848"/>
            <a:ext cx="13111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err="1">
                <a:solidFill>
                  <a:schemeClr val="bg1">
                    <a:lumMod val="65000"/>
                  </a:schemeClr>
                </a:solidFill>
              </a:rPr>
              <a:t>Geräte</a:t>
            </a:r>
            <a:r>
              <a:rPr lang="en-AU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AU" sz="1200" dirty="0" err="1">
                <a:solidFill>
                  <a:schemeClr val="bg1">
                    <a:lumMod val="65000"/>
                  </a:schemeClr>
                </a:solidFill>
              </a:rPr>
              <a:t>Seriennr</a:t>
            </a:r>
            <a:r>
              <a:rPr lang="en-AU" sz="1200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141F7D7-4E83-41E7-BC08-529DBEE58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1740" y="3039876"/>
            <a:ext cx="1635278" cy="2304256"/>
          </a:xfrm>
          <a:prstGeom prst="rect">
            <a:avLst/>
          </a:prstGeom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9B65BF27-68BA-4430-A7E1-E5D127AEA336}"/>
              </a:ext>
            </a:extLst>
          </p:cNvPr>
          <p:cNvCxnSpPr>
            <a:cxnSpLocks/>
          </p:cNvCxnSpPr>
          <p:nvPr/>
        </p:nvCxnSpPr>
        <p:spPr>
          <a:xfrm flipH="1">
            <a:off x="6239781" y="2636912"/>
            <a:ext cx="360040" cy="432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>
            <a:extLst>
              <a:ext uri="{FF2B5EF4-FFF2-40B4-BE49-F238E27FC236}">
                <a16:creationId xmlns:a16="http://schemas.microsoft.com/office/drawing/2014/main" id="{1580A1FD-E5EB-45B2-84D6-7DAE27CC54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3554" y="4986067"/>
            <a:ext cx="1819529" cy="20957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78C224C-7249-4D26-981D-D80554511B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2047" y="2589526"/>
            <a:ext cx="2258450" cy="1224923"/>
          </a:xfrm>
          <a:prstGeom prst="rect">
            <a:avLst/>
          </a:prstGeom>
        </p:spPr>
      </p:pic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CCD0E800-4ECA-4BDD-A08F-088A358DDF91}"/>
              </a:ext>
            </a:extLst>
          </p:cNvPr>
          <p:cNvCxnSpPr>
            <a:cxnSpLocks/>
          </p:cNvCxnSpPr>
          <p:nvPr/>
        </p:nvCxnSpPr>
        <p:spPr>
          <a:xfrm flipH="1">
            <a:off x="3152800" y="2276872"/>
            <a:ext cx="288032" cy="360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7534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17EA5B79-3FBB-4A3E-9155-355306D93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81" y="3201786"/>
            <a:ext cx="4513870" cy="301075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2E854E6-B146-425E-AA2C-97754BCCD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74638"/>
            <a:ext cx="7344021" cy="634082"/>
          </a:xfrm>
        </p:spPr>
        <p:txBody>
          <a:bodyPr/>
          <a:lstStyle/>
          <a:p>
            <a:r>
              <a:rPr lang="de-DE"/>
              <a:t>Temperatur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CF8E7F-C94F-4ACE-BC44-28CBE6F06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5890" y="1268413"/>
            <a:ext cx="5194809" cy="4857750"/>
          </a:xfrm>
        </p:spPr>
        <p:txBody>
          <a:bodyPr/>
          <a:lstStyle/>
          <a:p>
            <a:r>
              <a:rPr lang="de-DE" dirty="0"/>
              <a:t>Betriebstemperatur: </a:t>
            </a:r>
            <a:r>
              <a:rPr lang="de-DE" b="1" dirty="0"/>
              <a:t>+ 5 </a:t>
            </a:r>
            <a:r>
              <a:rPr lang="de-DE" dirty="0"/>
              <a:t>bis</a:t>
            </a:r>
            <a:r>
              <a:rPr lang="de-DE" b="1" dirty="0"/>
              <a:t> + 40 °C </a:t>
            </a:r>
            <a:br>
              <a:rPr lang="de-DE" b="1" dirty="0"/>
            </a:br>
            <a:r>
              <a:rPr lang="de-DE" dirty="0"/>
              <a:t>(analog </a:t>
            </a:r>
            <a:r>
              <a:rPr lang="de-DE" dirty="0" err="1"/>
              <a:t>DrugWipe</a:t>
            </a:r>
            <a:r>
              <a:rPr lang="de-DE" dirty="0"/>
              <a:t>)</a:t>
            </a:r>
          </a:p>
          <a:p>
            <a:r>
              <a:rPr lang="de-DE" dirty="0"/>
              <a:t>Lagertemperatur: </a:t>
            </a:r>
            <a:r>
              <a:rPr lang="de-DE" b="1" dirty="0"/>
              <a:t>- 30 </a:t>
            </a:r>
            <a:r>
              <a:rPr lang="de-DE" dirty="0"/>
              <a:t>bis</a:t>
            </a:r>
            <a:r>
              <a:rPr lang="de-DE" b="1" dirty="0"/>
              <a:t> + 80 </a:t>
            </a:r>
            <a:r>
              <a:rPr lang="de-DE" b="1"/>
              <a:t>° C </a:t>
            </a:r>
            <a:r>
              <a:rPr lang="de-DE"/>
              <a:t>(bis zu 24 Stunden)</a:t>
            </a:r>
            <a:endParaRPr lang="de-DE" dirty="0"/>
          </a:p>
          <a:p>
            <a:r>
              <a:rPr lang="de-DE" dirty="0"/>
              <a:t>Die Temperatur wird im Gerät </a:t>
            </a:r>
            <a:r>
              <a:rPr lang="de-DE" b="1" dirty="0"/>
              <a:t>überwacht</a:t>
            </a:r>
            <a:r>
              <a:rPr lang="de-DE" dirty="0"/>
              <a:t> und vor der Messung </a:t>
            </a:r>
            <a:r>
              <a:rPr lang="de-DE" b="1" dirty="0"/>
              <a:t>kontrolliert.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768F18D-65E3-4F9F-AF7F-DE10F9209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E367C78-0C92-4093-8DEF-735CC998E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BC831BF-98F9-4D95-987F-A3D88F069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439E148-6C9C-4A0F-8A03-BD265ECE63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sp>
        <p:nvSpPr>
          <p:cNvPr id="8" name="Sonne 7">
            <a:extLst>
              <a:ext uri="{FF2B5EF4-FFF2-40B4-BE49-F238E27FC236}">
                <a16:creationId xmlns:a16="http://schemas.microsoft.com/office/drawing/2014/main" id="{49A738DD-4849-4F39-90CF-D4D921E4696E}"/>
              </a:ext>
            </a:extLst>
          </p:cNvPr>
          <p:cNvSpPr/>
          <p:nvPr/>
        </p:nvSpPr>
        <p:spPr>
          <a:xfrm>
            <a:off x="2547953" y="1583938"/>
            <a:ext cx="1483530" cy="1502754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333A68E-B318-4294-90E7-AE3606EBD1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-5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885" y="3709031"/>
            <a:ext cx="774026" cy="68501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9785D9D-946B-424B-B8B2-198EB6EE71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-5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977" y="4672699"/>
            <a:ext cx="774026" cy="68501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612EC14-EA25-464D-80F0-7B8CFE9EF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-5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4408" y="3429000"/>
            <a:ext cx="774026" cy="68501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CA67DB4-7E6A-4ECF-931D-B7F890C541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-5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838" y="2715466"/>
            <a:ext cx="774026" cy="6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0563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Schulung WipeAlyser</a:t>
            </a: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/>
              <a:t>Teil 4: DATA MANAGER-Software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699D555-E35D-4CBE-95C4-4894FF175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177" y="2276872"/>
            <a:ext cx="5074149" cy="34563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20713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93DA27-2904-414C-8A8D-A80376DF7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Installation der Software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1744DE2-712F-4200-B0DB-DBDC270A6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0832" y="1268413"/>
            <a:ext cx="5969868" cy="4857750"/>
          </a:xfrm>
        </p:spPr>
        <p:txBody>
          <a:bodyPr/>
          <a:lstStyle/>
          <a:p>
            <a:r>
              <a:rPr lang="de-DE" dirty="0"/>
              <a:t>Die </a:t>
            </a:r>
            <a:r>
              <a:rPr lang="de-DE" b="1" dirty="0"/>
              <a:t>Installationsdatei</a:t>
            </a:r>
            <a:r>
              <a:rPr lang="de-DE" dirty="0"/>
              <a:t> befindet sich auf dem beiliegenden </a:t>
            </a:r>
            <a:r>
              <a:rPr lang="de-DE" b="1" dirty="0"/>
              <a:t>USB-Stick.</a:t>
            </a:r>
          </a:p>
          <a:p>
            <a:r>
              <a:rPr lang="de-DE" dirty="0"/>
              <a:t>Die Software läuft auf </a:t>
            </a:r>
            <a:r>
              <a:rPr lang="de-DE" b="1" dirty="0"/>
              <a:t>Windows</a:t>
            </a:r>
            <a:r>
              <a:rPr lang="de-DE" dirty="0"/>
              <a:t> (ab Version 7).</a:t>
            </a:r>
          </a:p>
          <a:p>
            <a:r>
              <a:rPr lang="de-DE" dirty="0"/>
              <a:t>Während oder vor der Installation muss ein </a:t>
            </a:r>
            <a:r>
              <a:rPr lang="de-DE" dirty="0" err="1"/>
              <a:t>WipeAlyser</a:t>
            </a:r>
            <a:r>
              <a:rPr lang="de-DE" dirty="0"/>
              <a:t> an den </a:t>
            </a:r>
            <a:r>
              <a:rPr lang="de-DE" b="1" dirty="0"/>
              <a:t>PC angeschlossen </a:t>
            </a:r>
            <a:r>
              <a:rPr lang="de-DE" dirty="0"/>
              <a:t>und </a:t>
            </a:r>
            <a:r>
              <a:rPr lang="de-DE" b="1" dirty="0"/>
              <a:t>eingeschaltet</a:t>
            </a:r>
            <a:r>
              <a:rPr lang="de-DE" dirty="0"/>
              <a:t> sein, damit benötigte </a:t>
            </a:r>
            <a:r>
              <a:rPr lang="de-DE" b="1" dirty="0"/>
              <a:t>Treiber</a:t>
            </a:r>
            <a:r>
              <a:rPr lang="de-DE" dirty="0"/>
              <a:t> geladen werden.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F5429A2-53A1-4385-8755-D80BF1B33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53C03B7-4498-48F1-9C44-3E2283946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AA450CF-5A18-4EF0-87CA-84C91125C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61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83F258B-2F99-4D3A-A305-647A0D019B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B5F3ED3-C84D-4432-ADBF-4630233A63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28" y="1628800"/>
            <a:ext cx="1625970" cy="162597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49FA453-CC93-4171-A181-2FF42CCF1C09}"/>
              </a:ext>
            </a:extLst>
          </p:cNvPr>
          <p:cNvSpPr txBox="1"/>
          <p:nvPr/>
        </p:nvSpPr>
        <p:spPr>
          <a:xfrm>
            <a:off x="704528" y="3295529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Desktop-Icon</a:t>
            </a:r>
          </a:p>
        </p:txBody>
      </p:sp>
    </p:spTree>
    <p:extLst>
      <p:ext uri="{BB962C8B-B14F-4D97-AF65-F5344CB8AC3E}">
        <p14:creationId xmlns:p14="http://schemas.microsoft.com/office/powerpoint/2010/main" val="5959801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2F81D5-BCC6-474E-AEDE-965BA45E9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Anmeldung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1410BF-EDF2-44C9-96C9-A0EB33E4B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5168" y="1268413"/>
            <a:ext cx="2945532" cy="4857750"/>
          </a:xfrm>
        </p:spPr>
        <p:txBody>
          <a:bodyPr/>
          <a:lstStyle/>
          <a:p>
            <a:r>
              <a:rPr lang="de-DE" b="1" dirty="0"/>
              <a:t>Anmelden</a:t>
            </a:r>
            <a:r>
              <a:rPr lang="de-DE" dirty="0"/>
              <a:t> als </a:t>
            </a:r>
            <a:r>
              <a:rPr lang="de-DE" b="1" dirty="0"/>
              <a:t>Anwender</a:t>
            </a:r>
            <a:r>
              <a:rPr lang="de-DE" dirty="0"/>
              <a:t> oder </a:t>
            </a:r>
            <a:r>
              <a:rPr lang="de-DE" b="1" dirty="0"/>
              <a:t>Administrator.</a:t>
            </a:r>
            <a:endParaRPr lang="de-DE" dirty="0"/>
          </a:p>
          <a:p>
            <a:r>
              <a:rPr lang="de-DE" b="1" dirty="0"/>
              <a:t>Administratoren</a:t>
            </a:r>
            <a:r>
              <a:rPr lang="de-DE" dirty="0"/>
              <a:t> können zusätzlich </a:t>
            </a:r>
            <a:r>
              <a:rPr lang="de-DE" b="1" dirty="0"/>
              <a:t>Daten</a:t>
            </a:r>
            <a:r>
              <a:rPr lang="de-DE" dirty="0"/>
              <a:t> vom Gerät </a:t>
            </a:r>
            <a:r>
              <a:rPr lang="de-DE" b="1" dirty="0"/>
              <a:t>löschen.</a:t>
            </a:r>
          </a:p>
          <a:p>
            <a:r>
              <a:rPr lang="de-DE" dirty="0"/>
              <a:t>Das voreingestellte </a:t>
            </a:r>
            <a:r>
              <a:rPr lang="de-DE" b="1" dirty="0"/>
              <a:t>Passwort</a:t>
            </a:r>
            <a:r>
              <a:rPr lang="de-DE" dirty="0"/>
              <a:t> ist in beiden Fällen „</a:t>
            </a:r>
            <a:r>
              <a:rPr lang="de-DE" dirty="0" err="1"/>
              <a:t>securetec</a:t>
            </a:r>
            <a:r>
              <a:rPr lang="de-DE" dirty="0"/>
              <a:t>“.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B113A1C-79B7-4754-A11F-0B1383D13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3C0D83B-D8E3-49C3-8423-13F4307BE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F1C3389-8888-45CB-A1CE-B5CB7FF80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62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731447D-00FA-4422-BB96-058B078452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A1C5C07-1E11-450C-A1E7-6A904B47A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00" y="1800000"/>
            <a:ext cx="6032565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7326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FAFEBA-1F80-49ED-BB60-1C3D6EBDA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Passwort ändern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978198D-2C45-45C7-8992-3EB68C238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D107F8E-0196-446B-A2AF-E4908B601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D49DC4-CF52-49DE-B307-437F4CA0F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63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0188E9E-FF86-4795-BA73-68958A45A2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8950BD0-EE0D-4954-AEA8-436DB3CB6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00" y="1800000"/>
            <a:ext cx="6032564" cy="3600000"/>
          </a:xfrm>
          <a:prstGeom prst="rect">
            <a:avLst/>
          </a:prstGeom>
        </p:spPr>
      </p:pic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11F07C62-FEA4-48B8-8F65-047930BDE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5168" y="1268413"/>
            <a:ext cx="2945532" cy="4857750"/>
          </a:xfrm>
        </p:spPr>
        <p:txBody>
          <a:bodyPr/>
          <a:lstStyle/>
          <a:p>
            <a:r>
              <a:rPr lang="de-DE" dirty="0"/>
              <a:t>Unter </a:t>
            </a:r>
            <a:r>
              <a:rPr lang="de-DE" b="1" dirty="0"/>
              <a:t>System</a:t>
            </a:r>
            <a:r>
              <a:rPr lang="de-DE" dirty="0"/>
              <a:t> – </a:t>
            </a:r>
            <a:r>
              <a:rPr lang="de-DE" b="1" dirty="0"/>
              <a:t>Passwort ändern </a:t>
            </a:r>
            <a:r>
              <a:rPr lang="de-DE" dirty="0"/>
              <a:t>sollte das Passwort nach der ersten Anmeldung </a:t>
            </a:r>
            <a:r>
              <a:rPr lang="de-DE" b="1" dirty="0"/>
              <a:t>geändert</a:t>
            </a:r>
            <a:r>
              <a:rPr lang="de-DE" dirty="0"/>
              <a:t> werden.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ECC73D1-DFC0-4178-991F-79617F5528AA}"/>
              </a:ext>
            </a:extLst>
          </p:cNvPr>
          <p:cNvSpPr/>
          <p:nvPr/>
        </p:nvSpPr>
        <p:spPr>
          <a:xfrm>
            <a:off x="19625" y="1797973"/>
            <a:ext cx="828919" cy="6340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86900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FAFEBA-1F80-49ED-BB60-1C3D6EBDA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Passwort ändern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978198D-2C45-45C7-8992-3EB68C238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D107F8E-0196-446B-A2AF-E4908B601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D49DC4-CF52-49DE-B307-437F4CA0F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64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0188E9E-FF86-4795-BA73-68958A45A2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11F07C62-FEA4-48B8-8F65-047930BDE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5168" y="1268413"/>
            <a:ext cx="2945532" cy="4857750"/>
          </a:xfrm>
        </p:spPr>
        <p:txBody>
          <a:bodyPr/>
          <a:lstStyle/>
          <a:p>
            <a:r>
              <a:rPr lang="de-DE"/>
              <a:t>Unter </a:t>
            </a:r>
            <a:r>
              <a:rPr lang="de-DE" b="1"/>
              <a:t>System</a:t>
            </a:r>
            <a:r>
              <a:rPr lang="de-DE"/>
              <a:t> – </a:t>
            </a:r>
            <a:r>
              <a:rPr lang="de-DE" b="1"/>
              <a:t>Passwort ändern </a:t>
            </a:r>
            <a:r>
              <a:rPr lang="de-DE"/>
              <a:t>sollte das Passwort nach der ersten Anmeldung </a:t>
            </a:r>
            <a:r>
              <a:rPr lang="de-DE" b="1"/>
              <a:t>geändert</a:t>
            </a:r>
            <a:r>
              <a:rPr lang="de-DE"/>
              <a:t> werden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B2965D1-9431-429C-9701-2B82968E0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00" y="1800000"/>
            <a:ext cx="6032564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727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C3F828-977E-4DD6-8BA6-96C772F0A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Info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7D2AF77-5605-4759-8C49-67E7084FD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65F87B-DFCA-4DAA-ADC5-8B57F84A4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8B5F869-B367-4E43-A6A6-55FDFD404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65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FE4D9C9-8F06-4A42-BF88-83B2CD9CF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4FD1A27-1A2C-463C-B9F8-683E9947F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00" y="1800000"/>
            <a:ext cx="6032564" cy="3600000"/>
          </a:xfrm>
          <a:prstGeom prst="rect">
            <a:avLst/>
          </a:prstGeom>
        </p:spPr>
      </p:pic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8A93D25-18D8-4522-A267-E022709C6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5168" y="1268413"/>
            <a:ext cx="2945532" cy="4857750"/>
          </a:xfrm>
        </p:spPr>
        <p:txBody>
          <a:bodyPr/>
          <a:lstStyle/>
          <a:p>
            <a:r>
              <a:rPr lang="de-DE" dirty="0"/>
              <a:t>Unter </a:t>
            </a:r>
            <a:r>
              <a:rPr lang="de-DE" b="1" dirty="0"/>
              <a:t>System</a:t>
            </a:r>
            <a:r>
              <a:rPr lang="de-DE" dirty="0"/>
              <a:t> – </a:t>
            </a:r>
            <a:r>
              <a:rPr lang="de-DE" b="1" dirty="0"/>
              <a:t>Info </a:t>
            </a:r>
            <a:r>
              <a:rPr lang="de-DE" dirty="0"/>
              <a:t>werden Informationen zum System angezeigt.</a:t>
            </a:r>
          </a:p>
        </p:txBody>
      </p:sp>
    </p:spTree>
    <p:extLst>
      <p:ext uri="{BB962C8B-B14F-4D97-AF65-F5344CB8AC3E}">
        <p14:creationId xmlns:p14="http://schemas.microsoft.com/office/powerpoint/2010/main" val="64021518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C3F828-977E-4DD6-8BA6-96C772F0A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Sprache einstellen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7D2AF77-5605-4759-8C49-67E7084FD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65F87B-DFCA-4DAA-ADC5-8B57F84A4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8B5F869-B367-4E43-A6A6-55FDFD404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66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FE4D9C9-8F06-4A42-BF88-83B2CD9CF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8A93D25-18D8-4522-A267-E022709C6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5168" y="1268413"/>
            <a:ext cx="2945532" cy="4857750"/>
          </a:xfrm>
        </p:spPr>
        <p:txBody>
          <a:bodyPr/>
          <a:lstStyle/>
          <a:p>
            <a:r>
              <a:rPr lang="de-DE" dirty="0"/>
              <a:t>Unter </a:t>
            </a:r>
            <a:r>
              <a:rPr lang="de-DE" b="1" dirty="0"/>
              <a:t>Language </a:t>
            </a:r>
            <a:r>
              <a:rPr lang="de-DE" dirty="0"/>
              <a:t>kann die Sprache eingestellt werden.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CE2B2AC-9272-43C7-8EEE-B220CC7F1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00" y="1800000"/>
            <a:ext cx="6032564" cy="3600000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1E5CF38B-45F8-40BC-BBD4-1C4ABE2673C0}"/>
              </a:ext>
            </a:extLst>
          </p:cNvPr>
          <p:cNvSpPr/>
          <p:nvPr/>
        </p:nvSpPr>
        <p:spPr>
          <a:xfrm>
            <a:off x="272480" y="1800000"/>
            <a:ext cx="828919" cy="9089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495511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C3F828-977E-4DD6-8BA6-96C772F0A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WipeAlyser verbinden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7D2AF77-5605-4759-8C49-67E7084FD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65F87B-DFCA-4DAA-ADC5-8B57F84A4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8B5F869-B367-4E43-A6A6-55FDFD404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67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FE4D9C9-8F06-4A42-BF88-83B2CD9CF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8A93D25-18D8-4522-A267-E022709C6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5168" y="1268413"/>
            <a:ext cx="2945532" cy="4857750"/>
          </a:xfrm>
        </p:spPr>
        <p:txBody>
          <a:bodyPr/>
          <a:lstStyle/>
          <a:p>
            <a:r>
              <a:rPr lang="de-DE" dirty="0"/>
              <a:t>Auf „</a:t>
            </a:r>
            <a:r>
              <a:rPr lang="de-DE" b="1" dirty="0"/>
              <a:t>Verbinden</a:t>
            </a:r>
            <a:r>
              <a:rPr lang="de-DE" dirty="0"/>
              <a:t>“ klicken, um den angeschlossenen </a:t>
            </a:r>
            <a:r>
              <a:rPr lang="de-DE" dirty="0" err="1"/>
              <a:t>WipeAlyser</a:t>
            </a:r>
            <a:r>
              <a:rPr lang="de-DE" dirty="0"/>
              <a:t> mit der Software zu verbinden.</a:t>
            </a:r>
          </a:p>
          <a:p>
            <a:r>
              <a:rPr lang="de-DE" dirty="0"/>
              <a:t>Wenn </a:t>
            </a:r>
            <a:r>
              <a:rPr lang="de-DE" b="1" dirty="0"/>
              <a:t>erfolgreich</a:t>
            </a:r>
            <a:r>
              <a:rPr lang="de-DE" dirty="0"/>
              <a:t>, wird das </a:t>
            </a:r>
            <a:r>
              <a:rPr lang="de-DE" b="1" dirty="0"/>
              <a:t>Gerät</a:t>
            </a:r>
            <a:r>
              <a:rPr lang="de-DE" dirty="0"/>
              <a:t> im Fenster </a:t>
            </a:r>
            <a:r>
              <a:rPr lang="de-DE" b="1" dirty="0"/>
              <a:t>angezeigt.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B24EE82-A242-4A17-BA9D-F2B2B07DF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00" y="1800000"/>
            <a:ext cx="6032564" cy="3600000"/>
          </a:xfrm>
          <a:prstGeom prst="rect">
            <a:avLst/>
          </a:prstGeom>
        </p:spPr>
      </p:pic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4C903842-C2D1-40F2-BFC5-59E4CBAD3561}"/>
              </a:ext>
            </a:extLst>
          </p:cNvPr>
          <p:cNvCxnSpPr/>
          <p:nvPr/>
        </p:nvCxnSpPr>
        <p:spPr>
          <a:xfrm flipH="1">
            <a:off x="998561" y="2420888"/>
            <a:ext cx="288032" cy="21602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4105533F-02D0-406C-9B31-92B533E9F435}"/>
              </a:ext>
            </a:extLst>
          </p:cNvPr>
          <p:cNvCxnSpPr>
            <a:cxnSpLocks/>
          </p:cNvCxnSpPr>
          <p:nvPr/>
        </p:nvCxnSpPr>
        <p:spPr>
          <a:xfrm flipH="1" flipV="1">
            <a:off x="4232920" y="3933056"/>
            <a:ext cx="288032" cy="36004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CBEA12B5-8A9A-4D73-95B3-9C1DEEBF8AC5}"/>
              </a:ext>
            </a:extLst>
          </p:cNvPr>
          <p:cNvSpPr txBox="1"/>
          <p:nvPr/>
        </p:nvSpPr>
        <p:spPr>
          <a:xfrm>
            <a:off x="4376936" y="4293096"/>
            <a:ext cx="946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/>
              <a:t>WipeAlyser erkannt</a:t>
            </a:r>
          </a:p>
        </p:txBody>
      </p:sp>
    </p:spTree>
    <p:extLst>
      <p:ext uri="{BB962C8B-B14F-4D97-AF65-F5344CB8AC3E}">
        <p14:creationId xmlns:p14="http://schemas.microsoft.com/office/powerpoint/2010/main" val="372892962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28937A7-D4F4-46A2-B7B4-B39AA8F7A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00" y="1800000"/>
            <a:ext cx="6032564" cy="360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AC3F828-977E-4DD6-8BA6-96C772F0A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Ergebnisse laden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7D2AF77-5605-4759-8C49-67E7084FD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65F87B-DFCA-4DAA-ADC5-8B57F84A4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8B5F869-B367-4E43-A6A6-55FDFD404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68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FE4D9C9-8F06-4A42-BF88-83B2CD9CF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8A93D25-18D8-4522-A267-E022709C6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5168" y="1268413"/>
            <a:ext cx="2945532" cy="4857750"/>
          </a:xfrm>
        </p:spPr>
        <p:txBody>
          <a:bodyPr/>
          <a:lstStyle/>
          <a:p>
            <a:r>
              <a:rPr lang="de-DE" dirty="0"/>
              <a:t>Nach Klick auf „</a:t>
            </a:r>
            <a:r>
              <a:rPr lang="de-DE" b="1" dirty="0"/>
              <a:t>Ergebnisse laden</a:t>
            </a:r>
            <a:r>
              <a:rPr lang="de-DE" dirty="0"/>
              <a:t>“ wird eine </a:t>
            </a:r>
            <a:r>
              <a:rPr lang="de-DE" b="1" dirty="0"/>
              <a:t>Liste</a:t>
            </a:r>
            <a:r>
              <a:rPr lang="de-DE" dirty="0"/>
              <a:t> mit den </a:t>
            </a:r>
            <a:r>
              <a:rPr lang="de-DE" b="1" dirty="0"/>
              <a:t>Datensätzen</a:t>
            </a:r>
            <a:r>
              <a:rPr lang="de-DE" dirty="0"/>
              <a:t> auf dem </a:t>
            </a:r>
            <a:r>
              <a:rPr lang="de-DE" dirty="0" err="1"/>
              <a:t>WipeAlyser</a:t>
            </a:r>
            <a:r>
              <a:rPr lang="de-DE" dirty="0"/>
              <a:t> angezeigt.</a:t>
            </a: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4C903842-C2D1-40F2-BFC5-59E4CBAD3561}"/>
              </a:ext>
            </a:extLst>
          </p:cNvPr>
          <p:cNvCxnSpPr/>
          <p:nvPr/>
        </p:nvCxnSpPr>
        <p:spPr>
          <a:xfrm flipH="1">
            <a:off x="1102175" y="2924944"/>
            <a:ext cx="288032" cy="21602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025157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C3F828-977E-4DD6-8BA6-96C772F0A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Daten markieren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7D2AF77-5605-4759-8C49-67E7084FD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65F87B-DFCA-4DAA-ADC5-8B57F84A4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8B5F869-B367-4E43-A6A6-55FDFD404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69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FE4D9C9-8F06-4A42-BF88-83B2CD9CF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8A93D25-18D8-4522-A267-E022709C6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5168" y="1268413"/>
            <a:ext cx="2945532" cy="4857750"/>
          </a:xfrm>
        </p:spPr>
        <p:txBody>
          <a:bodyPr>
            <a:normAutofit lnSpcReduction="10000"/>
          </a:bodyPr>
          <a:lstStyle/>
          <a:p>
            <a:r>
              <a:rPr lang="de-DE" dirty="0"/>
              <a:t>Mit gedrückter </a:t>
            </a:r>
            <a:r>
              <a:rPr lang="de-DE" b="1" dirty="0"/>
              <a:t>STRG-Taste</a:t>
            </a:r>
            <a:r>
              <a:rPr lang="de-DE" dirty="0"/>
              <a:t> und </a:t>
            </a:r>
            <a:r>
              <a:rPr lang="de-DE" b="1" dirty="0"/>
              <a:t>Klicken</a:t>
            </a:r>
            <a:r>
              <a:rPr lang="de-DE" dirty="0"/>
              <a:t> können einzelne Zeilen ausgewählt werden.</a:t>
            </a:r>
          </a:p>
          <a:p>
            <a:r>
              <a:rPr lang="de-DE" dirty="0"/>
              <a:t>Durch </a:t>
            </a:r>
            <a:r>
              <a:rPr lang="de-DE" b="1" dirty="0"/>
              <a:t>Klicken</a:t>
            </a:r>
            <a:r>
              <a:rPr lang="de-DE" dirty="0"/>
              <a:t> auf einzelne </a:t>
            </a:r>
            <a:r>
              <a:rPr lang="de-DE" b="1" dirty="0"/>
              <a:t>Spalten</a:t>
            </a:r>
            <a:r>
              <a:rPr lang="de-DE" dirty="0"/>
              <a:t> bei gedrückter </a:t>
            </a:r>
            <a:r>
              <a:rPr lang="de-DE" b="1" dirty="0"/>
              <a:t>SHIFT-Taste</a:t>
            </a:r>
            <a:r>
              <a:rPr lang="de-DE" dirty="0"/>
              <a:t> können einzelne Spalten </a:t>
            </a:r>
            <a:r>
              <a:rPr lang="de-DE" b="1" dirty="0"/>
              <a:t>deaktiviert</a:t>
            </a:r>
            <a:r>
              <a:rPr lang="de-DE" dirty="0"/>
              <a:t> werden, um diese beim Speichern nicht zu berücksichtigen.</a:t>
            </a: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4C903842-C2D1-40F2-BFC5-59E4CBAD3561}"/>
              </a:ext>
            </a:extLst>
          </p:cNvPr>
          <p:cNvCxnSpPr/>
          <p:nvPr/>
        </p:nvCxnSpPr>
        <p:spPr>
          <a:xfrm flipH="1">
            <a:off x="1102175" y="2924944"/>
            <a:ext cx="288032" cy="21602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192A5071-B91A-48EC-8607-D30556C56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00" y="1800000"/>
            <a:ext cx="6032564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73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17EA5B79-3FBB-4A3E-9155-355306D93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81" y="3201786"/>
            <a:ext cx="4513870" cy="301075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2E854E6-B146-425E-AA2C-97754BCCD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74638"/>
            <a:ext cx="7344021" cy="634082"/>
          </a:xfrm>
        </p:spPr>
        <p:txBody>
          <a:bodyPr/>
          <a:lstStyle/>
          <a:p>
            <a:r>
              <a:rPr lang="de-DE"/>
              <a:t>Staub und Feuchte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CF8E7F-C94F-4ACE-BC44-28CBE6F06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5890" y="1268413"/>
            <a:ext cx="5194809" cy="4857750"/>
          </a:xfrm>
        </p:spPr>
        <p:txBody>
          <a:bodyPr>
            <a:normAutofit/>
          </a:bodyPr>
          <a:lstStyle/>
          <a:p>
            <a:r>
              <a:rPr lang="de-DE" dirty="0"/>
              <a:t>Der </a:t>
            </a:r>
            <a:r>
              <a:rPr lang="de-DE" dirty="0" err="1"/>
              <a:t>WipeAlyser</a:t>
            </a:r>
            <a:r>
              <a:rPr lang="de-DE" dirty="0"/>
              <a:t> ist gegen </a:t>
            </a:r>
            <a:r>
              <a:rPr lang="de-DE" b="1" dirty="0"/>
              <a:t>Staub</a:t>
            </a:r>
            <a:r>
              <a:rPr lang="de-DE" dirty="0"/>
              <a:t> und </a:t>
            </a:r>
            <a:r>
              <a:rPr lang="de-DE" b="1" dirty="0"/>
              <a:t>Spritzwasser</a:t>
            </a:r>
            <a:r>
              <a:rPr lang="de-DE" dirty="0"/>
              <a:t> geschützt (IP 54)</a:t>
            </a:r>
          </a:p>
          <a:p>
            <a:r>
              <a:rPr lang="de-DE" dirty="0"/>
              <a:t>Der </a:t>
            </a:r>
            <a:r>
              <a:rPr lang="de-DE" dirty="0" err="1"/>
              <a:t>WipeAlyser</a:t>
            </a:r>
            <a:r>
              <a:rPr lang="de-DE" dirty="0"/>
              <a:t> ist </a:t>
            </a:r>
            <a:r>
              <a:rPr lang="de-DE" b="1" dirty="0"/>
              <a:t>unempfindlich</a:t>
            </a:r>
            <a:r>
              <a:rPr lang="de-DE" dirty="0"/>
              <a:t> gegenüber </a:t>
            </a:r>
            <a:r>
              <a:rPr lang="de-DE" b="1" dirty="0"/>
              <a:t>Spritzwasser </a:t>
            </a:r>
            <a:r>
              <a:rPr lang="de-DE" dirty="0"/>
              <a:t>(Druckerdeckel geschlossen);</a:t>
            </a:r>
            <a:br>
              <a:rPr lang="de-DE" dirty="0"/>
            </a:br>
            <a:r>
              <a:rPr lang="de-DE" b="1" dirty="0"/>
              <a:t>starker Regen </a:t>
            </a:r>
            <a:r>
              <a:rPr lang="de-DE" dirty="0"/>
              <a:t>und eine Exposition über </a:t>
            </a:r>
            <a:r>
              <a:rPr lang="de-DE" b="1" dirty="0"/>
              <a:t>längere Zeit </a:t>
            </a:r>
            <a:r>
              <a:rPr lang="de-DE" dirty="0"/>
              <a:t>können dem Gerät dennoch schaden.</a:t>
            </a:r>
          </a:p>
          <a:p>
            <a:r>
              <a:rPr lang="de-DE" dirty="0"/>
              <a:t>Eine </a:t>
            </a:r>
            <a:r>
              <a:rPr lang="de-DE" b="1" dirty="0"/>
              <a:t>Kontamination</a:t>
            </a:r>
            <a:r>
              <a:rPr lang="de-DE" dirty="0"/>
              <a:t> der </a:t>
            </a:r>
            <a:r>
              <a:rPr lang="de-DE" b="1" dirty="0"/>
              <a:t>Optik</a:t>
            </a:r>
            <a:r>
              <a:rPr lang="de-DE" dirty="0"/>
              <a:t> mit </a:t>
            </a:r>
            <a:r>
              <a:rPr lang="de-DE" b="1" dirty="0"/>
              <a:t>Staub</a:t>
            </a:r>
            <a:r>
              <a:rPr lang="de-DE" dirty="0"/>
              <a:t> kann das Messergebnis beeinflussen. </a:t>
            </a:r>
            <a:br>
              <a:rPr lang="de-DE" dirty="0"/>
            </a:br>
            <a:r>
              <a:rPr lang="de-DE" dirty="0"/>
              <a:t>Daher regelmäßig den </a:t>
            </a:r>
            <a:r>
              <a:rPr lang="de-DE" b="1" dirty="0"/>
              <a:t>QC-Test</a:t>
            </a:r>
            <a:r>
              <a:rPr lang="de-DE" dirty="0"/>
              <a:t> ausführen.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768F18D-65E3-4F9F-AF7F-DE10F9209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E367C78-0C92-4093-8DEF-735CC998E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BC831BF-98F9-4D95-987F-A3D88F069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439E148-6C9C-4A0F-8A03-BD265ECE63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sp>
        <p:nvSpPr>
          <p:cNvPr id="11" name="Wolke 10">
            <a:extLst>
              <a:ext uri="{FF2B5EF4-FFF2-40B4-BE49-F238E27FC236}">
                <a16:creationId xmlns:a16="http://schemas.microsoft.com/office/drawing/2014/main" id="{7EED0B19-9D97-4B74-ACA4-E49A95758386}"/>
              </a:ext>
            </a:extLst>
          </p:cNvPr>
          <p:cNvSpPr/>
          <p:nvPr/>
        </p:nvSpPr>
        <p:spPr>
          <a:xfrm>
            <a:off x="920552" y="1405396"/>
            <a:ext cx="2432659" cy="1119403"/>
          </a:xfrm>
          <a:prstGeom prst="cloud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18DB0823-BC7A-4B8C-9200-A13B0FF7F048}"/>
              </a:ext>
            </a:extLst>
          </p:cNvPr>
          <p:cNvCxnSpPr/>
          <p:nvPr/>
        </p:nvCxnSpPr>
        <p:spPr>
          <a:xfrm>
            <a:off x="1297088" y="2773003"/>
            <a:ext cx="0" cy="7200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24D437FD-0BCA-4792-B911-BA0B681304A6}"/>
              </a:ext>
            </a:extLst>
          </p:cNvPr>
          <p:cNvCxnSpPr/>
          <p:nvPr/>
        </p:nvCxnSpPr>
        <p:spPr>
          <a:xfrm>
            <a:off x="1283551" y="3498999"/>
            <a:ext cx="0" cy="7200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3E689304-93FF-40D6-BF27-2ACE17E59FAD}"/>
              </a:ext>
            </a:extLst>
          </p:cNvPr>
          <p:cNvCxnSpPr/>
          <p:nvPr/>
        </p:nvCxnSpPr>
        <p:spPr>
          <a:xfrm>
            <a:off x="1754288" y="2917019"/>
            <a:ext cx="0" cy="7200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351D82B5-15FE-47DB-996E-6EDF32EE2E8F}"/>
              </a:ext>
            </a:extLst>
          </p:cNvPr>
          <p:cNvCxnSpPr/>
          <p:nvPr/>
        </p:nvCxnSpPr>
        <p:spPr>
          <a:xfrm>
            <a:off x="1553012" y="3310595"/>
            <a:ext cx="0" cy="7200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5AFDC15A-8357-49C3-83B4-3202273680C4}"/>
              </a:ext>
            </a:extLst>
          </p:cNvPr>
          <p:cNvCxnSpPr/>
          <p:nvPr/>
        </p:nvCxnSpPr>
        <p:spPr>
          <a:xfrm>
            <a:off x="2354009" y="2740259"/>
            <a:ext cx="0" cy="7200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F3169900-A2E1-492D-8362-BCBD784296AB}"/>
              </a:ext>
            </a:extLst>
          </p:cNvPr>
          <p:cNvCxnSpPr/>
          <p:nvPr/>
        </p:nvCxnSpPr>
        <p:spPr>
          <a:xfrm>
            <a:off x="2057068" y="3305321"/>
            <a:ext cx="0" cy="7200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85669B3E-F402-49C5-A324-B369BAACF5C2}"/>
              </a:ext>
            </a:extLst>
          </p:cNvPr>
          <p:cNvCxnSpPr/>
          <p:nvPr/>
        </p:nvCxnSpPr>
        <p:spPr>
          <a:xfrm>
            <a:off x="2354009" y="3346599"/>
            <a:ext cx="0" cy="7200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56637DDD-BF25-4056-9A8D-CCE8D6366BEB}"/>
              </a:ext>
            </a:extLst>
          </p:cNvPr>
          <p:cNvCxnSpPr/>
          <p:nvPr/>
        </p:nvCxnSpPr>
        <p:spPr>
          <a:xfrm>
            <a:off x="1791826" y="3709107"/>
            <a:ext cx="0" cy="7200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60BAF036-DEF5-4DC9-87B9-FC3551A7B109}"/>
              </a:ext>
            </a:extLst>
          </p:cNvPr>
          <p:cNvCxnSpPr/>
          <p:nvPr/>
        </p:nvCxnSpPr>
        <p:spPr>
          <a:xfrm>
            <a:off x="1556544" y="3997139"/>
            <a:ext cx="0" cy="7200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35C46E1C-A63B-4D8B-9F1A-51F233023470}"/>
              </a:ext>
            </a:extLst>
          </p:cNvPr>
          <p:cNvCxnSpPr/>
          <p:nvPr/>
        </p:nvCxnSpPr>
        <p:spPr>
          <a:xfrm>
            <a:off x="2561124" y="2989027"/>
            <a:ext cx="0" cy="7200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D8354726-0651-42FD-AF74-5533117DB35F}"/>
              </a:ext>
            </a:extLst>
          </p:cNvPr>
          <p:cNvCxnSpPr/>
          <p:nvPr/>
        </p:nvCxnSpPr>
        <p:spPr>
          <a:xfrm>
            <a:off x="2777148" y="2845011"/>
            <a:ext cx="0" cy="7200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CD60C56D-E4AB-4A6F-8D5D-FC9F5E83E594}"/>
              </a:ext>
            </a:extLst>
          </p:cNvPr>
          <p:cNvCxnSpPr/>
          <p:nvPr/>
        </p:nvCxnSpPr>
        <p:spPr>
          <a:xfrm>
            <a:off x="3137188" y="2488795"/>
            <a:ext cx="0" cy="7200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1D6B5D56-EEA8-4933-A842-367AE4AF2D5E}"/>
              </a:ext>
            </a:extLst>
          </p:cNvPr>
          <p:cNvCxnSpPr/>
          <p:nvPr/>
        </p:nvCxnSpPr>
        <p:spPr>
          <a:xfrm>
            <a:off x="1588351" y="2628987"/>
            <a:ext cx="0" cy="7200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9F6A9AF2-7544-4392-9FC8-F2B861A06A43}"/>
              </a:ext>
            </a:extLst>
          </p:cNvPr>
          <p:cNvCxnSpPr/>
          <p:nvPr/>
        </p:nvCxnSpPr>
        <p:spPr>
          <a:xfrm>
            <a:off x="1725995" y="4213163"/>
            <a:ext cx="0" cy="7200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4B7422BA-E9F1-4595-96D7-BBE0B31CEEE2}"/>
              </a:ext>
            </a:extLst>
          </p:cNvPr>
          <p:cNvCxnSpPr/>
          <p:nvPr/>
        </p:nvCxnSpPr>
        <p:spPr>
          <a:xfrm>
            <a:off x="1048956" y="3133043"/>
            <a:ext cx="0" cy="7200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CCE569BF-8327-415D-BDDF-E0F68FD64186}"/>
              </a:ext>
            </a:extLst>
          </p:cNvPr>
          <p:cNvCxnSpPr/>
          <p:nvPr/>
        </p:nvCxnSpPr>
        <p:spPr>
          <a:xfrm>
            <a:off x="1336988" y="4357179"/>
            <a:ext cx="0" cy="7200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06FA5716-F556-47A2-B559-E6EDA4E4B365}"/>
              </a:ext>
            </a:extLst>
          </p:cNvPr>
          <p:cNvCxnSpPr/>
          <p:nvPr/>
        </p:nvCxnSpPr>
        <p:spPr>
          <a:xfrm>
            <a:off x="1120964" y="2445078"/>
            <a:ext cx="0" cy="7200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3DD48416-7EA4-4798-B78E-AD2FF04D3E6F}"/>
              </a:ext>
            </a:extLst>
          </p:cNvPr>
          <p:cNvCxnSpPr/>
          <p:nvPr/>
        </p:nvCxnSpPr>
        <p:spPr>
          <a:xfrm>
            <a:off x="2777148" y="3346599"/>
            <a:ext cx="0" cy="7200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C9A07A5B-EFAD-46B8-A34A-2C66C815095D}"/>
              </a:ext>
            </a:extLst>
          </p:cNvPr>
          <p:cNvCxnSpPr/>
          <p:nvPr/>
        </p:nvCxnSpPr>
        <p:spPr>
          <a:xfrm>
            <a:off x="3024020" y="3025031"/>
            <a:ext cx="0" cy="7200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5CA2EEB5-8A80-4558-BA7A-BDAA0345FBB7}"/>
              </a:ext>
            </a:extLst>
          </p:cNvPr>
          <p:cNvCxnSpPr/>
          <p:nvPr/>
        </p:nvCxnSpPr>
        <p:spPr>
          <a:xfrm>
            <a:off x="2713524" y="3709107"/>
            <a:ext cx="0" cy="7200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A7A92BDF-5FE9-4003-B9C5-79CF06950B90}"/>
              </a:ext>
            </a:extLst>
          </p:cNvPr>
          <p:cNvCxnSpPr/>
          <p:nvPr/>
        </p:nvCxnSpPr>
        <p:spPr>
          <a:xfrm>
            <a:off x="3170724" y="3598627"/>
            <a:ext cx="0" cy="7200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B7BDF47C-8BE6-4057-A76C-A062D1D4999C}"/>
              </a:ext>
            </a:extLst>
          </p:cNvPr>
          <p:cNvCxnSpPr/>
          <p:nvPr/>
        </p:nvCxnSpPr>
        <p:spPr>
          <a:xfrm>
            <a:off x="2136881" y="2917019"/>
            <a:ext cx="0" cy="7200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9FA98FD0-3FFF-424F-BFC8-8B9BD090E32A}"/>
              </a:ext>
            </a:extLst>
          </p:cNvPr>
          <p:cNvCxnSpPr/>
          <p:nvPr/>
        </p:nvCxnSpPr>
        <p:spPr>
          <a:xfrm>
            <a:off x="2143270" y="3853123"/>
            <a:ext cx="0" cy="7200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290134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C3F828-977E-4DD6-8BA6-96C772F0A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Daten übertragen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7D2AF77-5605-4759-8C49-67E7084FD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65F87B-DFCA-4DAA-ADC5-8B57F84A4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8B5F869-B367-4E43-A6A6-55FDFD404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70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FE4D9C9-8F06-4A42-BF88-83B2CD9CF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8A93D25-18D8-4522-A267-E022709C6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5168" y="1268413"/>
            <a:ext cx="2945532" cy="4857750"/>
          </a:xfrm>
        </p:spPr>
        <p:txBody>
          <a:bodyPr>
            <a:normAutofit/>
          </a:bodyPr>
          <a:lstStyle/>
          <a:p>
            <a:r>
              <a:rPr lang="de-DE" dirty="0"/>
              <a:t>Mit „</a:t>
            </a:r>
            <a:r>
              <a:rPr lang="de-DE" b="1" dirty="0"/>
              <a:t>Alle exportieren</a:t>
            </a:r>
            <a:r>
              <a:rPr lang="de-DE" dirty="0"/>
              <a:t>“ oder „</a:t>
            </a:r>
            <a:r>
              <a:rPr lang="de-DE" b="1" dirty="0"/>
              <a:t>Auswahl exportieren</a:t>
            </a:r>
            <a:r>
              <a:rPr lang="de-DE" dirty="0"/>
              <a:t>“ können entweder </a:t>
            </a:r>
            <a:r>
              <a:rPr lang="de-DE" b="1" dirty="0"/>
              <a:t>alle</a:t>
            </a:r>
            <a:r>
              <a:rPr lang="de-DE" dirty="0"/>
              <a:t> oder </a:t>
            </a:r>
            <a:r>
              <a:rPr lang="de-DE" b="1" dirty="0"/>
              <a:t>einzelne Datensätze </a:t>
            </a:r>
            <a:r>
              <a:rPr lang="de-DE" dirty="0"/>
              <a:t>auf den </a:t>
            </a:r>
            <a:r>
              <a:rPr lang="de-DE" b="1" dirty="0"/>
              <a:t>PC übertragen </a:t>
            </a:r>
            <a:r>
              <a:rPr lang="de-DE" dirty="0"/>
              <a:t>werden.</a:t>
            </a:r>
          </a:p>
          <a:p>
            <a:r>
              <a:rPr lang="de-DE" dirty="0"/>
              <a:t>Die Daten werden am ausgewählten Speicherort als </a:t>
            </a:r>
            <a:r>
              <a:rPr lang="de-DE" b="1" dirty="0"/>
              <a:t>Excel-File</a:t>
            </a:r>
            <a:r>
              <a:rPr lang="de-DE" dirty="0"/>
              <a:t> abgelegt.</a:t>
            </a: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4C903842-C2D1-40F2-BFC5-59E4CBAD3561}"/>
              </a:ext>
            </a:extLst>
          </p:cNvPr>
          <p:cNvCxnSpPr/>
          <p:nvPr/>
        </p:nvCxnSpPr>
        <p:spPr>
          <a:xfrm flipH="1">
            <a:off x="1102175" y="2924944"/>
            <a:ext cx="288032" cy="21602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192A5071-B91A-48EC-8607-D30556C56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00" y="1800000"/>
            <a:ext cx="6032564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8875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675EEBE-FA72-42DE-BE4C-91AE51FA2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00" y="1800000"/>
            <a:ext cx="6032564" cy="360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AC3F828-977E-4DD6-8BA6-96C772F0A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Daten markieren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7D2AF77-5605-4759-8C49-67E7084FD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65F87B-DFCA-4DAA-ADC5-8B57F84A4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8B5F869-B367-4E43-A6A6-55FDFD404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71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FE4D9C9-8F06-4A42-BF88-83B2CD9CF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8A93D25-18D8-4522-A267-E022709C6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5168" y="1268413"/>
            <a:ext cx="2945532" cy="4857750"/>
          </a:xfrm>
        </p:spPr>
        <p:txBody>
          <a:bodyPr>
            <a:normAutofit/>
          </a:bodyPr>
          <a:lstStyle/>
          <a:p>
            <a:r>
              <a:rPr lang="de-DE" b="1" dirty="0"/>
              <a:t>Administratoren</a:t>
            </a:r>
            <a:r>
              <a:rPr lang="de-DE" dirty="0"/>
              <a:t> können mit „</a:t>
            </a:r>
            <a:r>
              <a:rPr lang="de-DE" b="1" dirty="0"/>
              <a:t>Alle löschen</a:t>
            </a:r>
            <a:r>
              <a:rPr lang="de-DE" dirty="0"/>
              <a:t>“ alle Daten vom Gerät löschen.</a:t>
            </a: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4C903842-C2D1-40F2-BFC5-59E4CBAD3561}"/>
              </a:ext>
            </a:extLst>
          </p:cNvPr>
          <p:cNvCxnSpPr/>
          <p:nvPr/>
        </p:nvCxnSpPr>
        <p:spPr>
          <a:xfrm flipH="1">
            <a:off x="1009419" y="3411811"/>
            <a:ext cx="288032" cy="21602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058EE390-C199-41E0-A4E5-6D528C2F6A77}"/>
              </a:ext>
            </a:extLst>
          </p:cNvPr>
          <p:cNvSpPr/>
          <p:nvPr/>
        </p:nvSpPr>
        <p:spPr>
          <a:xfrm rot="21105103">
            <a:off x="6212814" y="268512"/>
            <a:ext cx="20657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Sonderrechte erforderlich</a:t>
            </a:r>
          </a:p>
        </p:txBody>
      </p:sp>
    </p:spTree>
    <p:extLst>
      <p:ext uri="{BB962C8B-B14F-4D97-AF65-F5344CB8AC3E}">
        <p14:creationId xmlns:p14="http://schemas.microsoft.com/office/powerpoint/2010/main" val="1035654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99607B8A-BE64-4E8E-835C-8ACC7A3F0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00" y="1800000"/>
            <a:ext cx="6032564" cy="360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AC3F828-977E-4DD6-8BA6-96C772F0A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Daten markieren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7D2AF77-5605-4759-8C49-67E7084FD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65F87B-DFCA-4DAA-ADC5-8B57F84A4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8B5F869-B367-4E43-A6A6-55FDFD404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72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FE4D9C9-8F06-4A42-BF88-83B2CD9CF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8A93D25-18D8-4522-A267-E022709C6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5168" y="1268413"/>
            <a:ext cx="2945532" cy="4857750"/>
          </a:xfrm>
        </p:spPr>
        <p:txBody>
          <a:bodyPr>
            <a:normAutofit/>
          </a:bodyPr>
          <a:lstStyle/>
          <a:p>
            <a:r>
              <a:rPr lang="de-DE" dirty="0"/>
              <a:t>Mit „</a:t>
            </a:r>
            <a:r>
              <a:rPr lang="de-DE" b="1" dirty="0"/>
              <a:t>Auswahl löschen</a:t>
            </a:r>
            <a:r>
              <a:rPr lang="de-DE" dirty="0"/>
              <a:t>“ können </a:t>
            </a:r>
            <a:r>
              <a:rPr lang="de-DE" b="1" dirty="0"/>
              <a:t>einzelne</a:t>
            </a:r>
            <a:r>
              <a:rPr lang="de-DE" dirty="0"/>
              <a:t> Datensätze vom Gerät gelöscht werden.</a:t>
            </a: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4C903842-C2D1-40F2-BFC5-59E4CBAD3561}"/>
              </a:ext>
            </a:extLst>
          </p:cNvPr>
          <p:cNvCxnSpPr/>
          <p:nvPr/>
        </p:nvCxnSpPr>
        <p:spPr>
          <a:xfrm flipH="1">
            <a:off x="1076569" y="3589276"/>
            <a:ext cx="288032" cy="21602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058EE390-C199-41E0-A4E5-6D528C2F6A77}"/>
              </a:ext>
            </a:extLst>
          </p:cNvPr>
          <p:cNvSpPr/>
          <p:nvPr/>
        </p:nvSpPr>
        <p:spPr>
          <a:xfrm rot="21105103">
            <a:off x="6212814" y="268512"/>
            <a:ext cx="20657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Sonderrechte erforderlich</a:t>
            </a:r>
          </a:p>
        </p:txBody>
      </p:sp>
    </p:spTree>
    <p:extLst>
      <p:ext uri="{BB962C8B-B14F-4D97-AF65-F5344CB8AC3E}">
        <p14:creationId xmlns:p14="http://schemas.microsoft.com/office/powerpoint/2010/main" val="193364197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Schulung WipeAlyser</a:t>
            </a: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/>
              <a:t>Teil 5: Infos für Distributionspartner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57083BF-EBDF-49A1-8AC1-9730ED152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96" y="2671424"/>
            <a:ext cx="4824536" cy="266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25374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E5D537-C890-4AA3-869E-43D88B40F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Versand von Geräten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F338B23-FF06-49BA-8F83-1F2DB93EB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2760" y="1268413"/>
            <a:ext cx="6617940" cy="4857750"/>
          </a:xfrm>
        </p:spPr>
        <p:txBody>
          <a:bodyPr/>
          <a:lstStyle/>
          <a:p>
            <a:r>
              <a:rPr lang="de-DE"/>
              <a:t>Auf </a:t>
            </a:r>
            <a:r>
              <a:rPr lang="de-DE" b="1" dirty="0"/>
              <a:t>stoßsichere</a:t>
            </a:r>
            <a:r>
              <a:rPr lang="de-DE" dirty="0"/>
              <a:t> Verpackung achten.</a:t>
            </a:r>
          </a:p>
          <a:p>
            <a:r>
              <a:rPr lang="de-DE" dirty="0"/>
              <a:t>Das Paket muss zweimal mit dem </a:t>
            </a:r>
            <a:r>
              <a:rPr lang="de-DE" b="1" dirty="0"/>
              <a:t>UN3481-Etikett </a:t>
            </a:r>
            <a:r>
              <a:rPr lang="de-DE" dirty="0"/>
              <a:t>und der </a:t>
            </a:r>
            <a:r>
              <a:rPr lang="de-DE" b="1" dirty="0"/>
              <a:t>Telefonnummer</a:t>
            </a:r>
            <a:r>
              <a:rPr lang="de-DE" dirty="0"/>
              <a:t> des Versenders versehen werden.</a:t>
            </a:r>
          </a:p>
          <a:p>
            <a:r>
              <a:rPr lang="de-DE" b="1" dirty="0"/>
              <a:t>MSDS der Akkus </a:t>
            </a:r>
            <a:r>
              <a:rPr lang="de-DE" dirty="0"/>
              <a:t>im Paket obenauf beilegen.</a:t>
            </a:r>
          </a:p>
          <a:p>
            <a:r>
              <a:rPr lang="de-DE" dirty="0"/>
              <a:t>Die </a:t>
            </a:r>
            <a:r>
              <a:rPr lang="de-DE" b="1" dirty="0"/>
              <a:t>Typenbezeichnung</a:t>
            </a:r>
            <a:r>
              <a:rPr lang="de-DE" dirty="0"/>
              <a:t> des </a:t>
            </a:r>
            <a:r>
              <a:rPr lang="de-DE" b="1" dirty="0"/>
              <a:t>Akkus</a:t>
            </a:r>
            <a:r>
              <a:rPr lang="de-DE" dirty="0"/>
              <a:t> muss auf der </a:t>
            </a:r>
            <a:r>
              <a:rPr lang="de-DE" b="1" dirty="0"/>
              <a:t>Handelsrechnung</a:t>
            </a:r>
            <a:r>
              <a:rPr lang="de-DE" dirty="0"/>
              <a:t> vermerkt werden.</a:t>
            </a:r>
          </a:p>
          <a:p>
            <a:r>
              <a:rPr lang="de-DE" b="1" dirty="0"/>
              <a:t>Landesspezifische</a:t>
            </a:r>
            <a:r>
              <a:rPr lang="de-DE" dirty="0"/>
              <a:t> </a:t>
            </a:r>
            <a:r>
              <a:rPr lang="de-DE" b="1" dirty="0"/>
              <a:t>Vorgaben</a:t>
            </a:r>
            <a:r>
              <a:rPr lang="de-DE" dirty="0"/>
              <a:t> beachten.</a:t>
            </a:r>
          </a:p>
          <a:p>
            <a:r>
              <a:rPr lang="de-DE" b="1" dirty="0"/>
              <a:t>Rücksprache</a:t>
            </a:r>
            <a:r>
              <a:rPr lang="de-DE" dirty="0"/>
              <a:t> mit </a:t>
            </a:r>
            <a:r>
              <a:rPr lang="de-DE" dirty="0" err="1"/>
              <a:t>Securetec</a:t>
            </a:r>
            <a:r>
              <a:rPr lang="de-DE" dirty="0"/>
              <a:t>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11D8C0A-C977-4EBF-9FDF-E294D5A08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1C94CA2-6761-4251-85B4-F47EE4A0A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837A4C9-4AA3-4C3C-A0FC-57CE2DBDD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74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70DC6C8-61F4-48CB-B08F-EAB52524E0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35F0A59-7E05-4E00-B7CA-ACB4F2CDA2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44" y="1473833"/>
            <a:ext cx="1836513" cy="136399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3C4E377-842E-4C5B-89C7-CEF739EEF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14" y="3205787"/>
            <a:ext cx="1628775" cy="16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51325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365C95-6220-4641-9F8A-BAE7BFFC1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Service/Kalibration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DBB8CFF-2A90-4769-AEDA-9F4FFE7CC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06D915-5C90-4888-8933-62B1D09F3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D72082-D699-40D4-A10E-C79442CF4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75</a:t>
            </a:fld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202F1CB-B980-4E8F-93C5-6E94B71743F9}"/>
              </a:ext>
            </a:extLst>
          </p:cNvPr>
          <p:cNvSpPr txBox="1"/>
          <p:nvPr/>
        </p:nvSpPr>
        <p:spPr>
          <a:xfrm>
            <a:off x="3296816" y="1155076"/>
            <a:ext cx="2808312" cy="1477328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Partner: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Optische Kontrolle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Reinigung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Durchführung QC-Tests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14F750F-24A5-4BC0-A54E-CB740CA3F7FA}"/>
              </a:ext>
            </a:extLst>
          </p:cNvPr>
          <p:cNvSpPr txBox="1"/>
          <p:nvPr/>
        </p:nvSpPr>
        <p:spPr>
          <a:xfrm>
            <a:off x="272479" y="3188176"/>
            <a:ext cx="2880309" cy="646331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Alles OK:</a:t>
            </a:r>
          </a:p>
          <a:p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Rücksendung an Kunde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0DBE277-63BE-4C73-B136-1D1B55C33428}"/>
              </a:ext>
            </a:extLst>
          </p:cNvPr>
          <p:cNvSpPr txBox="1"/>
          <p:nvPr/>
        </p:nvSpPr>
        <p:spPr>
          <a:xfrm>
            <a:off x="6212386" y="2646754"/>
            <a:ext cx="2664296" cy="1200329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Kontrolle nicht bestanden: Kontaktaufnahme mit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Securetec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2E45E55-D5C6-4FD5-A814-998C6352BE19}"/>
              </a:ext>
            </a:extLst>
          </p:cNvPr>
          <p:cNvSpPr txBox="1"/>
          <p:nvPr/>
        </p:nvSpPr>
        <p:spPr>
          <a:xfrm>
            <a:off x="6212386" y="4183443"/>
            <a:ext cx="2664296" cy="646331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Ggf. Fernwartung per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Teamviewer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9AE8EB3-7B98-4EE6-AA6E-D09F097C31B7}"/>
              </a:ext>
            </a:extLst>
          </p:cNvPr>
          <p:cNvSpPr txBox="1"/>
          <p:nvPr/>
        </p:nvSpPr>
        <p:spPr>
          <a:xfrm>
            <a:off x="6212386" y="5166135"/>
            <a:ext cx="2664296" cy="923330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Problem besteht fort: </a:t>
            </a: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Einsendung an </a:t>
            </a:r>
            <a:r>
              <a:rPr lang="de-DE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Securetec</a:t>
            </a:r>
            <a:endParaRPr lang="de-DE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FD41630-DC4E-4BF4-A99D-2366D86DC3ED}"/>
              </a:ext>
            </a:extLst>
          </p:cNvPr>
          <p:cNvSpPr txBox="1"/>
          <p:nvPr/>
        </p:nvSpPr>
        <p:spPr>
          <a:xfrm>
            <a:off x="3296816" y="4316887"/>
            <a:ext cx="1957078" cy="369332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Problem gelöst</a:t>
            </a: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A6706E06-220D-438C-A0E7-E1062B7FD391}"/>
              </a:ext>
            </a:extLst>
          </p:cNvPr>
          <p:cNvCxnSpPr>
            <a:cxnSpLocks/>
            <a:stCxn id="3" idx="3"/>
            <a:endCxn id="9" idx="0"/>
          </p:cNvCxnSpPr>
          <p:nvPr/>
        </p:nvCxnSpPr>
        <p:spPr>
          <a:xfrm>
            <a:off x="6105128" y="1893740"/>
            <a:ext cx="1439406" cy="753014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8D48AF70-E591-46EA-ACC5-84F7E2768037}"/>
              </a:ext>
            </a:extLst>
          </p:cNvPr>
          <p:cNvCxnSpPr>
            <a:cxnSpLocks/>
            <a:stCxn id="9" idx="2"/>
            <a:endCxn id="10" idx="0"/>
          </p:cNvCxnSpPr>
          <p:nvPr/>
        </p:nvCxnSpPr>
        <p:spPr>
          <a:xfrm>
            <a:off x="7544534" y="3847083"/>
            <a:ext cx="0" cy="336360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1A586E18-E375-4B21-AD7A-508981D4322D}"/>
              </a:ext>
            </a:extLst>
          </p:cNvPr>
          <p:cNvCxnSpPr>
            <a:cxnSpLocks/>
            <a:stCxn id="10" idx="2"/>
            <a:endCxn id="11" idx="0"/>
          </p:cNvCxnSpPr>
          <p:nvPr/>
        </p:nvCxnSpPr>
        <p:spPr>
          <a:xfrm>
            <a:off x="7544534" y="4829774"/>
            <a:ext cx="0" cy="336361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AC89EACA-D8E5-44CC-848A-0CD9E39EFA25}"/>
              </a:ext>
            </a:extLst>
          </p:cNvPr>
          <p:cNvCxnSpPr>
            <a:cxnSpLocks/>
            <a:stCxn id="10" idx="1"/>
            <a:endCxn id="12" idx="3"/>
          </p:cNvCxnSpPr>
          <p:nvPr/>
        </p:nvCxnSpPr>
        <p:spPr>
          <a:xfrm flipH="1" flipV="1">
            <a:off x="5253894" y="4501553"/>
            <a:ext cx="958492" cy="5056"/>
          </a:xfrm>
          <a:prstGeom prst="straightConnector1">
            <a:avLst/>
          </a:prstGeom>
          <a:ln w="158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995A43AE-D2C3-4162-84A7-D504642B5B8B}"/>
              </a:ext>
            </a:extLst>
          </p:cNvPr>
          <p:cNvCxnSpPr>
            <a:cxnSpLocks/>
            <a:stCxn id="12" idx="1"/>
            <a:endCxn id="8" idx="2"/>
          </p:cNvCxnSpPr>
          <p:nvPr/>
        </p:nvCxnSpPr>
        <p:spPr>
          <a:xfrm flipH="1" flipV="1">
            <a:off x="1712634" y="3834507"/>
            <a:ext cx="1584182" cy="667046"/>
          </a:xfrm>
          <a:prstGeom prst="straightConnector1">
            <a:avLst/>
          </a:prstGeom>
          <a:ln w="158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925F31F8-AE75-44A5-B0C9-0732E48D5955}"/>
              </a:ext>
            </a:extLst>
          </p:cNvPr>
          <p:cNvCxnSpPr>
            <a:cxnSpLocks/>
            <a:stCxn id="3" idx="1"/>
            <a:endCxn id="8" idx="0"/>
          </p:cNvCxnSpPr>
          <p:nvPr/>
        </p:nvCxnSpPr>
        <p:spPr>
          <a:xfrm flipH="1">
            <a:off x="1712634" y="1893740"/>
            <a:ext cx="1584182" cy="1294436"/>
          </a:xfrm>
          <a:prstGeom prst="straightConnector1">
            <a:avLst/>
          </a:prstGeom>
          <a:ln w="158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561381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710DF9-59C2-4543-9504-0E53E65DB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Firmwareupdates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D06109E-7E82-4E38-A281-B920C85EF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89DB115-AB5E-4E96-A95A-FCEAD3402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281BC90-838D-4CB0-BDB4-A3A0FD390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76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FE12CD9-02CC-4989-AE09-72B89D8848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B22A0586-1EF9-4751-8570-8BA32C10A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268413"/>
            <a:ext cx="8915400" cy="48577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Die Firmware besteht aus mehreren Komponenten:</a:t>
            </a:r>
          </a:p>
          <a:p>
            <a:pPr>
              <a:buFontTx/>
              <a:buChar char="-"/>
            </a:pPr>
            <a:r>
              <a:rPr lang="de-DE" dirty="0"/>
              <a:t>Die </a:t>
            </a:r>
            <a:r>
              <a:rPr lang="de-DE" b="1" dirty="0"/>
              <a:t>Firmware</a:t>
            </a:r>
            <a:r>
              <a:rPr lang="de-DE" dirty="0"/>
              <a:t> selbst (Update derzeit nur durch </a:t>
            </a:r>
            <a:r>
              <a:rPr lang="de-DE" dirty="0" err="1"/>
              <a:t>Securetec</a:t>
            </a:r>
            <a:r>
              <a:rPr lang="de-DE" dirty="0"/>
              <a:t> über </a:t>
            </a:r>
            <a:r>
              <a:rPr lang="de-DE" dirty="0" err="1"/>
              <a:t>Teamviewer</a:t>
            </a:r>
            <a:r>
              <a:rPr lang="de-DE" dirty="0"/>
              <a:t>)</a:t>
            </a:r>
          </a:p>
          <a:p>
            <a:pPr>
              <a:buFontTx/>
              <a:buChar char="-"/>
            </a:pPr>
            <a:r>
              <a:rPr lang="de-DE" b="1" dirty="0"/>
              <a:t>Language Table</a:t>
            </a:r>
            <a:r>
              <a:rPr lang="de-DE" dirty="0"/>
              <a:t> (Datei auf der SD-Karte): enthält </a:t>
            </a:r>
            <a:r>
              <a:rPr lang="de-DE" b="1" dirty="0"/>
              <a:t>Sprachpakete</a:t>
            </a:r>
          </a:p>
          <a:p>
            <a:pPr>
              <a:buFontTx/>
              <a:buChar char="-"/>
            </a:pPr>
            <a:r>
              <a:rPr lang="de-DE" b="1" dirty="0"/>
              <a:t>XML-Dateien</a:t>
            </a:r>
            <a:r>
              <a:rPr lang="de-DE" dirty="0"/>
              <a:t> (Datei auf SD-Karte): enthält </a:t>
            </a:r>
            <a:r>
              <a:rPr lang="de-DE" b="1" dirty="0" err="1"/>
              <a:t>DrugWipe</a:t>
            </a:r>
            <a:r>
              <a:rPr lang="de-DE" b="1" dirty="0"/>
              <a:t>-Infos </a:t>
            </a:r>
            <a:r>
              <a:rPr lang="de-DE" dirty="0"/>
              <a:t>und</a:t>
            </a:r>
            <a:r>
              <a:rPr lang="de-DE" b="1" dirty="0"/>
              <a:t> Prüfparameter</a:t>
            </a:r>
          </a:p>
          <a:p>
            <a:pPr>
              <a:buFontTx/>
              <a:buChar char="-"/>
            </a:pPr>
            <a:r>
              <a:rPr lang="de-DE" dirty="0"/>
              <a:t>Service-Datei (auf SD-Karte)</a:t>
            </a:r>
          </a:p>
          <a:p>
            <a:pPr>
              <a:buFontTx/>
              <a:buChar char="-"/>
            </a:pPr>
            <a:r>
              <a:rPr lang="de-DE" dirty="0"/>
              <a:t>Referenz-Bilder der verschiedenen leeren Streifen (auf SD-Karte)</a:t>
            </a:r>
          </a:p>
          <a:p>
            <a:pPr>
              <a:buFontTx/>
              <a:buChar char="-"/>
            </a:pPr>
            <a:endParaRPr lang="de-DE" dirty="0"/>
          </a:p>
          <a:p>
            <a:pPr marL="0" indent="0">
              <a:buNone/>
            </a:pPr>
            <a:r>
              <a:rPr lang="de-DE" i="1" dirty="0"/>
              <a:t>Ansprechpartner: 	Peter Hoffmann </a:t>
            </a:r>
          </a:p>
          <a:p>
            <a:pPr marL="0" indent="0">
              <a:buNone/>
            </a:pPr>
            <a:r>
              <a:rPr lang="de-DE" i="1" dirty="0"/>
              <a:t>	</a:t>
            </a:r>
            <a:r>
              <a:rPr lang="de-DE" i="1"/>
              <a:t>	service@</a:t>
            </a:r>
            <a:r>
              <a:rPr lang="de-DE" i="1" dirty="0"/>
              <a:t>securetec.net</a:t>
            </a:r>
          </a:p>
          <a:p>
            <a:pPr>
              <a:buFontTx/>
              <a:buChar char="-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316464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5F30F3-05CA-4EF8-96F4-30D00C2ED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Was ist zu tun, wenn ein Bug gefunden wird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475350C-030F-465C-83DB-6DBDB0318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51040E1-C6D1-4232-B5F9-DEC0879D9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F24D6C4-5303-4507-BAC3-2F298EAB7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77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D2DE32F-D72D-4F2F-8F06-37892A1B26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03991B7F-A2D6-42A4-BA1E-FB64D6F77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268413"/>
            <a:ext cx="6689948" cy="4857750"/>
          </a:xfrm>
        </p:spPr>
        <p:txBody>
          <a:bodyPr/>
          <a:lstStyle/>
          <a:p>
            <a:r>
              <a:rPr lang="de-DE" b="1"/>
              <a:t>Info</a:t>
            </a:r>
            <a:r>
              <a:rPr lang="de-DE"/>
              <a:t> an Securetec</a:t>
            </a:r>
          </a:p>
          <a:p>
            <a:r>
              <a:rPr lang="de-DE" b="1"/>
              <a:t>Foto</a:t>
            </a:r>
            <a:r>
              <a:rPr lang="de-DE"/>
              <a:t> des </a:t>
            </a:r>
            <a:r>
              <a:rPr lang="de-DE" b="1"/>
              <a:t>Screens</a:t>
            </a:r>
            <a:r>
              <a:rPr lang="de-DE"/>
              <a:t> bei Auftreten des Bugs</a:t>
            </a:r>
          </a:p>
          <a:p>
            <a:r>
              <a:rPr lang="de-DE" b="1"/>
              <a:t>Dokumentation</a:t>
            </a:r>
            <a:r>
              <a:rPr lang="de-DE"/>
              <a:t> der Handlungen </a:t>
            </a:r>
            <a:r>
              <a:rPr lang="de-DE" b="1"/>
              <a:t>vor Auftreten </a:t>
            </a:r>
            <a:r>
              <a:rPr lang="de-DE"/>
              <a:t>des Bugs</a:t>
            </a:r>
          </a:p>
          <a:p>
            <a:r>
              <a:rPr lang="de-DE" b="1"/>
              <a:t>Firmware-Version</a:t>
            </a:r>
            <a:r>
              <a:rPr lang="de-DE"/>
              <a:t> des betroffenen Geräts</a:t>
            </a:r>
          </a:p>
          <a:p>
            <a:r>
              <a:rPr lang="de-DE" b="1"/>
              <a:t>Seriennummer</a:t>
            </a:r>
            <a:r>
              <a:rPr lang="de-DE"/>
              <a:t> des Geräts</a:t>
            </a:r>
          </a:p>
          <a:p>
            <a:r>
              <a:rPr lang="de-DE"/>
              <a:t>Ggf. </a:t>
            </a:r>
            <a:r>
              <a:rPr lang="de-DE" b="1"/>
              <a:t>Log-Datei</a:t>
            </a:r>
          </a:p>
          <a:p>
            <a:r>
              <a:rPr lang="de-DE" b="1"/>
              <a:t>Weitere</a:t>
            </a:r>
            <a:r>
              <a:rPr lang="de-DE"/>
              <a:t> </a:t>
            </a:r>
            <a:r>
              <a:rPr lang="de-DE" b="1"/>
              <a:t>Infos</a:t>
            </a:r>
            <a:r>
              <a:rPr lang="de-DE"/>
              <a:t>, die ggf. relevant sein könnten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E98EFCD8-7070-4137-94BD-8D0F28370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6805" y="1359823"/>
            <a:ext cx="2449680" cy="4320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810C585-9985-4A9A-8D62-B292564694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723" y="5062472"/>
            <a:ext cx="1728192" cy="123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38304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Vielen Dank für Ihre Aufmerksamkeit. </a:t>
            </a:r>
          </a:p>
        </p:txBody>
      </p:sp>
    </p:spTree>
    <p:extLst>
      <p:ext uri="{BB962C8B-B14F-4D97-AF65-F5344CB8AC3E}">
        <p14:creationId xmlns:p14="http://schemas.microsoft.com/office/powerpoint/2010/main" val="257828735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Kontakt</a:t>
            </a:r>
          </a:p>
        </p:txBody>
      </p:sp>
      <p:sp>
        <p:nvSpPr>
          <p:cNvPr id="11" name="Untertitel 2"/>
          <p:cNvSpPr txBox="1">
            <a:spLocks/>
          </p:cNvSpPr>
          <p:nvPr/>
        </p:nvSpPr>
        <p:spPr>
          <a:xfrm>
            <a:off x="488504" y="4184005"/>
            <a:ext cx="2652294" cy="19818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de-DE" sz="1200" b="1" dirty="0">
                <a:solidFill>
                  <a:prstClr val="white"/>
                </a:solidFill>
                <a:cs typeface="Arial" pitchFamily="34" charset="0"/>
              </a:rPr>
              <a:t>Max Mustermann</a:t>
            </a:r>
          </a:p>
          <a:p>
            <a:pPr>
              <a:spcBef>
                <a:spcPct val="20000"/>
              </a:spcBef>
              <a:defRPr/>
            </a:pPr>
            <a:r>
              <a:rPr lang="de-DE" sz="800" b="1" dirty="0">
                <a:solidFill>
                  <a:prstClr val="white"/>
                </a:solidFill>
                <a:cs typeface="Arial" pitchFamily="34" charset="0"/>
              </a:rPr>
              <a:t>Position</a:t>
            </a:r>
          </a:p>
          <a:p>
            <a:pPr>
              <a:spcBef>
                <a:spcPct val="20000"/>
              </a:spcBef>
              <a:defRPr/>
            </a:pPr>
            <a:endParaRPr lang="de-DE" sz="800" b="1" dirty="0">
              <a:solidFill>
                <a:prstClr val="white"/>
              </a:solidFill>
              <a:cs typeface="Arial" pitchFamily="34" charset="0"/>
            </a:endParaRP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de-DE" sz="800" b="1" dirty="0" err="1">
                <a:solidFill>
                  <a:prstClr val="white"/>
                </a:solidFill>
                <a:cs typeface="Arial" pitchFamily="34" charset="0"/>
              </a:rPr>
              <a:t>Securetec</a:t>
            </a:r>
            <a:r>
              <a:rPr lang="de-DE" sz="800" b="1" dirty="0">
                <a:solidFill>
                  <a:prstClr val="white"/>
                </a:solidFill>
                <a:cs typeface="Arial" pitchFamily="34" charset="0"/>
              </a:rPr>
              <a:t> Detektions-Systeme AG</a:t>
            </a: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de-DE" sz="800" b="1" dirty="0">
                <a:solidFill>
                  <a:prstClr val="white"/>
                </a:solidFill>
                <a:cs typeface="Arial" pitchFamily="34" charset="0"/>
              </a:rPr>
              <a:t>Lilienthalstraße 7</a:t>
            </a: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de-DE" sz="800" b="1" dirty="0">
                <a:solidFill>
                  <a:prstClr val="white"/>
                </a:solidFill>
                <a:cs typeface="Arial" pitchFamily="34" charset="0"/>
              </a:rPr>
              <a:t>85579 </a:t>
            </a:r>
            <a:r>
              <a:rPr lang="de-DE" sz="800" b="1" dirty="0" err="1">
                <a:solidFill>
                  <a:prstClr val="white"/>
                </a:solidFill>
                <a:cs typeface="Arial" pitchFamily="34" charset="0"/>
              </a:rPr>
              <a:t>Neubiberg</a:t>
            </a:r>
            <a:endParaRPr lang="de-DE" sz="800" b="1" dirty="0">
              <a:solidFill>
                <a:prstClr val="white"/>
              </a:solidFill>
              <a:cs typeface="Arial" pitchFamily="34" charset="0"/>
            </a:endParaRP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de-DE" sz="800" b="1" dirty="0">
                <a:solidFill>
                  <a:prstClr val="white"/>
                </a:solidFill>
                <a:cs typeface="Arial" pitchFamily="34" charset="0"/>
              </a:rPr>
              <a:t>Deutschland</a:t>
            </a: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de-DE" sz="800" b="1" dirty="0">
                <a:solidFill>
                  <a:prstClr val="white"/>
                </a:solidFill>
                <a:cs typeface="Arial" pitchFamily="34" charset="0"/>
              </a:rPr>
              <a:t>T +49 89 203080-1651</a:t>
            </a: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de-DE" sz="800" b="1" dirty="0">
                <a:solidFill>
                  <a:prstClr val="white"/>
                </a:solidFill>
                <a:cs typeface="Arial" pitchFamily="34" charset="0"/>
              </a:rPr>
              <a:t>F +49 89 203080-1652</a:t>
            </a: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de-DE" sz="800" b="1" dirty="0">
                <a:solidFill>
                  <a:prstClr val="white"/>
                </a:solidFill>
                <a:cs typeface="Arial" pitchFamily="34" charset="0"/>
              </a:rPr>
              <a:t>info@securetec.net</a:t>
            </a: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de-DE" sz="800" b="1" dirty="0">
                <a:solidFill>
                  <a:prstClr val="white"/>
                </a:solidFill>
                <a:cs typeface="Arial" pitchFamily="34" charset="0"/>
              </a:rPr>
              <a:t>www.securetec.net</a:t>
            </a: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de-DE" sz="800" b="1" dirty="0">
                <a:solidFill>
                  <a:prstClr val="white"/>
                </a:solidFill>
                <a:cs typeface="Arial" pitchFamily="34" charset="0"/>
              </a:rPr>
              <a:t>© </a:t>
            </a:r>
            <a:r>
              <a:rPr lang="de-DE" sz="800" b="1" dirty="0" err="1">
                <a:solidFill>
                  <a:prstClr val="white"/>
                </a:solidFill>
                <a:cs typeface="Arial" pitchFamily="34" charset="0"/>
              </a:rPr>
              <a:t>Securetec</a:t>
            </a:r>
            <a:r>
              <a:rPr lang="de-DE" sz="800" b="1" dirty="0">
                <a:solidFill>
                  <a:prstClr val="white"/>
                </a:solidFill>
                <a:cs typeface="Arial" pitchFamily="34" charset="0"/>
              </a:rPr>
              <a:t> Detektions-Systeme AG</a:t>
            </a: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endParaRPr lang="de-DE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29F370D-6590-4534-99AC-FAF2D1CF8DF8}"/>
              </a:ext>
            </a:extLst>
          </p:cNvPr>
          <p:cNvPicPr/>
          <p:nvPr/>
        </p:nvPicPr>
        <p:blipFill rotWithShape="1">
          <a:blip r:embed="rId2"/>
          <a:srcRect l="26256" t="46679" r="27976" b="34861"/>
          <a:stretch/>
        </p:blipFill>
        <p:spPr bwMode="auto">
          <a:xfrm>
            <a:off x="416496" y="548680"/>
            <a:ext cx="7272808" cy="16911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95740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17EA5B79-3FBB-4A3E-9155-355306D93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55447">
            <a:off x="450308" y="2647963"/>
            <a:ext cx="4513870" cy="301075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2E854E6-B146-425E-AA2C-97754BCCD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74638"/>
            <a:ext cx="7344021" cy="634082"/>
          </a:xfrm>
        </p:spPr>
        <p:txBody>
          <a:bodyPr>
            <a:normAutofit/>
          </a:bodyPr>
          <a:lstStyle/>
          <a:p>
            <a:r>
              <a:rPr lang="de-DE"/>
              <a:t>Stoss- und Vibrationsbeständigkeit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CF8E7F-C94F-4ACE-BC44-28CBE6F06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5890" y="1268413"/>
            <a:ext cx="5273614" cy="4857750"/>
          </a:xfrm>
        </p:spPr>
        <p:txBody>
          <a:bodyPr>
            <a:normAutofit fontScale="92500" lnSpcReduction="20000"/>
          </a:bodyPr>
          <a:lstStyle/>
          <a:p>
            <a:r>
              <a:rPr lang="de-DE" dirty="0"/>
              <a:t>Der </a:t>
            </a:r>
            <a:r>
              <a:rPr lang="de-DE" dirty="0" err="1"/>
              <a:t>WipeAlyser</a:t>
            </a:r>
            <a:r>
              <a:rPr lang="de-DE" dirty="0"/>
              <a:t> ist bis zu einem gewissen Grad </a:t>
            </a:r>
            <a:r>
              <a:rPr lang="de-DE" b="1" dirty="0"/>
              <a:t>unempfindlich</a:t>
            </a:r>
            <a:r>
              <a:rPr lang="de-DE" dirty="0"/>
              <a:t> gegenüber </a:t>
            </a:r>
            <a:r>
              <a:rPr lang="de-DE" b="1" dirty="0" err="1"/>
              <a:t>Stössen</a:t>
            </a:r>
            <a:r>
              <a:rPr lang="de-DE" dirty="0"/>
              <a:t> und </a:t>
            </a:r>
            <a:r>
              <a:rPr lang="de-DE" b="1" dirty="0"/>
              <a:t>Vibrationen</a:t>
            </a:r>
            <a:r>
              <a:rPr lang="de-DE" dirty="0"/>
              <a:t>*.</a:t>
            </a:r>
          </a:p>
          <a:p>
            <a:r>
              <a:rPr lang="de-DE" dirty="0"/>
              <a:t>Bitte dennoch beachten, dass es sich beim </a:t>
            </a:r>
            <a:r>
              <a:rPr lang="de-DE" dirty="0" err="1"/>
              <a:t>WipeAlyser</a:t>
            </a:r>
            <a:r>
              <a:rPr lang="de-DE" dirty="0"/>
              <a:t> um ein </a:t>
            </a:r>
            <a:r>
              <a:rPr lang="de-DE" b="1" dirty="0"/>
              <a:t>hochwertiges optisches Messinstrument</a:t>
            </a:r>
            <a:r>
              <a:rPr lang="de-DE" dirty="0"/>
              <a:t> handelt. Ein angemessen sorgfältiger Umgang wird empfohlen.</a:t>
            </a:r>
          </a:p>
          <a:p>
            <a:r>
              <a:rPr lang="de-DE" dirty="0"/>
              <a:t>Die </a:t>
            </a:r>
            <a:r>
              <a:rPr lang="de-DE" b="1" dirty="0"/>
              <a:t>Transporttasche</a:t>
            </a:r>
            <a:r>
              <a:rPr lang="de-DE" dirty="0"/>
              <a:t> bietet zusätzlichen Schutz.</a:t>
            </a:r>
          </a:p>
          <a:p>
            <a:pPr marL="0" indent="0">
              <a:buNone/>
            </a:pP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sz="10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768F18D-65E3-4F9F-AF7F-DE10F9209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E367C78-0C92-4093-8DEF-735CC998E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BC831BF-98F9-4D95-987F-A3D88F069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439E148-6C9C-4A0F-8A03-BD265ECE63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pPr algn="r"/>
            <a:r>
              <a:rPr lang="de-DE" sz="1000">
                <a:solidFill>
                  <a:schemeClr val="tx1"/>
                </a:solidFill>
              </a:rPr>
              <a:t>* gemäß IEC 60068-2-64, IEC 60068-2-27</a:t>
            </a:r>
          </a:p>
        </p:txBody>
      </p:sp>
      <p:sp>
        <p:nvSpPr>
          <p:cNvPr id="35" name="Foliennummernplatzhalter 5">
            <a:extLst>
              <a:ext uri="{FF2B5EF4-FFF2-40B4-BE49-F238E27FC236}">
                <a16:creationId xmlns:a16="http://schemas.microsoft.com/office/drawing/2014/main" id="{5FC25A48-24C7-49DF-9677-F02A7B5670F6}"/>
              </a:ext>
            </a:extLst>
          </p:cNvPr>
          <p:cNvSpPr txBox="1">
            <a:spLocks/>
          </p:cNvSpPr>
          <p:nvPr/>
        </p:nvSpPr>
        <p:spPr>
          <a:xfrm>
            <a:off x="8841432" y="6356351"/>
            <a:ext cx="56926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de-DE"/>
            </a:defPPr>
            <a:lvl1pPr marL="0" algn="l" defTabSz="914400" rtl="0" eaLnBrk="1" latinLnBrk="0" hangingPunct="1">
              <a:defRPr lang="de-DE" sz="1000" b="1" kern="120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6AE60A-B69C-4790-82F7-3882EDF23186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37" name="Gewitterblitz 36">
            <a:extLst>
              <a:ext uri="{FF2B5EF4-FFF2-40B4-BE49-F238E27FC236}">
                <a16:creationId xmlns:a16="http://schemas.microsoft.com/office/drawing/2014/main" id="{19BCB942-0EAC-4383-92B1-6ED058E7EA29}"/>
              </a:ext>
            </a:extLst>
          </p:cNvPr>
          <p:cNvSpPr/>
          <p:nvPr/>
        </p:nvSpPr>
        <p:spPr>
          <a:xfrm rot="6538902">
            <a:off x="2692319" y="4308883"/>
            <a:ext cx="1368152" cy="1425129"/>
          </a:xfrm>
          <a:prstGeom prst="lightningBol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Gewitterblitz 12">
            <a:extLst>
              <a:ext uri="{FF2B5EF4-FFF2-40B4-BE49-F238E27FC236}">
                <a16:creationId xmlns:a16="http://schemas.microsoft.com/office/drawing/2014/main" id="{48A1E3FE-7851-4C99-B3FD-3F29EA28AE0C}"/>
              </a:ext>
            </a:extLst>
          </p:cNvPr>
          <p:cNvSpPr/>
          <p:nvPr/>
        </p:nvSpPr>
        <p:spPr>
          <a:xfrm rot="21170576">
            <a:off x="128557" y="4071310"/>
            <a:ext cx="1368152" cy="1425129"/>
          </a:xfrm>
          <a:prstGeom prst="lightningBol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Gewitterblitz 13">
            <a:extLst>
              <a:ext uri="{FF2B5EF4-FFF2-40B4-BE49-F238E27FC236}">
                <a16:creationId xmlns:a16="http://schemas.microsoft.com/office/drawing/2014/main" id="{D51A1502-B6FF-4560-BCE7-CA9ECF9B66DB}"/>
              </a:ext>
            </a:extLst>
          </p:cNvPr>
          <p:cNvSpPr/>
          <p:nvPr/>
        </p:nvSpPr>
        <p:spPr>
          <a:xfrm rot="1083568">
            <a:off x="434590" y="3617285"/>
            <a:ext cx="1368152" cy="1425129"/>
          </a:xfrm>
          <a:prstGeom prst="lightningBol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64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C205CF-988F-4516-9200-FD48207A8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Bedienelemente am Gerät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8628C4A8-DC30-430D-B617-20209CB39D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2121" y="2013058"/>
            <a:ext cx="3746311" cy="2745504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69FC13B-22C1-4601-84E8-4543C9F94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F171846-0CFD-4331-A886-A0656EFC0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C8D10D8-6844-45EF-BDE7-DC2919234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9</a:t>
            </a:fld>
            <a:endParaRPr lang="de-DE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DCA4CE0D-AAB7-49DC-A89B-34623A6EB32D}"/>
              </a:ext>
            </a:extLst>
          </p:cNvPr>
          <p:cNvCxnSpPr>
            <a:cxnSpLocks/>
          </p:cNvCxnSpPr>
          <p:nvPr/>
        </p:nvCxnSpPr>
        <p:spPr>
          <a:xfrm>
            <a:off x="4734329" y="1725026"/>
            <a:ext cx="0" cy="8398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429E8911-E33E-44AC-AEEA-34E58F9AC27E}"/>
              </a:ext>
            </a:extLst>
          </p:cNvPr>
          <p:cNvSpPr txBox="1"/>
          <p:nvPr/>
        </p:nvSpPr>
        <p:spPr>
          <a:xfrm>
            <a:off x="3474189" y="1101895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Berührungsempfindliches </a:t>
            </a:r>
            <a:r>
              <a:rPr lang="de-DE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Touch-Display</a:t>
            </a:r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A9F042B4-3E0B-4670-B027-F7EC2DD44066}"/>
              </a:ext>
            </a:extLst>
          </p:cNvPr>
          <p:cNvCxnSpPr>
            <a:cxnSpLocks/>
          </p:cNvCxnSpPr>
          <p:nvPr/>
        </p:nvCxnSpPr>
        <p:spPr>
          <a:xfrm flipH="1">
            <a:off x="5595027" y="3751235"/>
            <a:ext cx="100811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76DD2256-5BC0-461F-965F-7F4D24FD62BD}"/>
              </a:ext>
            </a:extLst>
          </p:cNvPr>
          <p:cNvSpPr txBox="1"/>
          <p:nvPr/>
        </p:nvSpPr>
        <p:spPr>
          <a:xfrm>
            <a:off x="6603139" y="347964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Start-Taste </a:t>
            </a: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zum Ein-  und Ausschalten</a:t>
            </a: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E9799BB8-AE46-4392-9129-51847E59B23E}"/>
              </a:ext>
            </a:extLst>
          </p:cNvPr>
          <p:cNvCxnSpPr>
            <a:cxnSpLocks/>
          </p:cNvCxnSpPr>
          <p:nvPr/>
        </p:nvCxnSpPr>
        <p:spPr>
          <a:xfrm flipH="1">
            <a:off x="2800832" y="3741403"/>
            <a:ext cx="100811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>
            <a:extLst>
              <a:ext uri="{FF2B5EF4-FFF2-40B4-BE49-F238E27FC236}">
                <a16:creationId xmlns:a16="http://schemas.microsoft.com/office/drawing/2014/main" id="{D90D3B5F-5B4C-4E46-B382-CBCBB8CEA632}"/>
              </a:ext>
            </a:extLst>
          </p:cNvPr>
          <p:cNvSpPr txBox="1"/>
          <p:nvPr/>
        </p:nvSpPr>
        <p:spPr>
          <a:xfrm>
            <a:off x="347134" y="347964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Home-Taste,</a:t>
            </a: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um zum Hauptmenü zu gelangen</a:t>
            </a:r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29DA9C43-39A8-4788-B362-CE039785C167}"/>
              </a:ext>
            </a:extLst>
          </p:cNvPr>
          <p:cNvCxnSpPr>
            <a:cxnSpLocks/>
          </p:cNvCxnSpPr>
          <p:nvPr/>
        </p:nvCxnSpPr>
        <p:spPr>
          <a:xfrm flipH="1">
            <a:off x="2288704" y="3861048"/>
            <a:ext cx="1872208" cy="58905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28FBDE2D-ACFE-4584-9186-B47A62915997}"/>
              </a:ext>
            </a:extLst>
          </p:cNvPr>
          <p:cNvSpPr txBox="1"/>
          <p:nvPr/>
        </p:nvSpPr>
        <p:spPr>
          <a:xfrm>
            <a:off x="709164" y="4225723"/>
            <a:ext cx="2520280" cy="1345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Ergebnis-LED:</a:t>
            </a:r>
          </a:p>
          <a:p>
            <a:pPr>
              <a:lnSpc>
                <a:spcPct val="150000"/>
              </a:lnSpc>
            </a:pP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: negativ</a:t>
            </a:r>
          </a:p>
          <a:p>
            <a:pPr>
              <a:lnSpc>
                <a:spcPct val="150000"/>
              </a:lnSpc>
            </a:pP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: positiv</a:t>
            </a:r>
          </a:p>
          <a:p>
            <a:pPr>
              <a:lnSpc>
                <a:spcPct val="150000"/>
              </a:lnSpc>
            </a:pP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: Blinken = ungültiger Test</a:t>
            </a:r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B88E56A9-5F43-4E1C-89A7-67609D601592}"/>
              </a:ext>
            </a:extLst>
          </p:cNvPr>
          <p:cNvCxnSpPr>
            <a:cxnSpLocks/>
          </p:cNvCxnSpPr>
          <p:nvPr/>
        </p:nvCxnSpPr>
        <p:spPr>
          <a:xfrm>
            <a:off x="5241032" y="3861048"/>
            <a:ext cx="1356814" cy="52679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>
            <a:extLst>
              <a:ext uri="{FF2B5EF4-FFF2-40B4-BE49-F238E27FC236}">
                <a16:creationId xmlns:a16="http://schemas.microsoft.com/office/drawing/2014/main" id="{27D7F4D7-69ED-40DB-BE4E-9B5361A96F2F}"/>
              </a:ext>
            </a:extLst>
          </p:cNvPr>
          <p:cNvSpPr txBox="1"/>
          <p:nvPr/>
        </p:nvSpPr>
        <p:spPr>
          <a:xfrm>
            <a:off x="6619841" y="4225568"/>
            <a:ext cx="3297568" cy="1991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Status-LED:</a:t>
            </a:r>
          </a:p>
          <a:p>
            <a:pPr>
              <a:lnSpc>
                <a:spcPct val="150000"/>
              </a:lnSpc>
            </a:pP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: An</a:t>
            </a:r>
          </a:p>
          <a:p>
            <a:pPr>
              <a:lnSpc>
                <a:spcPct val="150000"/>
              </a:lnSpc>
            </a:pP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: Eco-Modus</a:t>
            </a:r>
          </a:p>
          <a:p>
            <a:pPr>
              <a:lnSpc>
                <a:spcPct val="150000"/>
              </a:lnSpc>
            </a:pP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: Blinken = Laden</a:t>
            </a:r>
          </a:p>
          <a:p>
            <a:pPr>
              <a:lnSpc>
                <a:spcPct val="150000"/>
              </a:lnSpc>
            </a:pP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Dauerlicht = voll geladen</a:t>
            </a:r>
          </a:p>
          <a:p>
            <a:pPr>
              <a:lnSpc>
                <a:spcPct val="150000"/>
              </a:lnSpc>
            </a:pP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: Blinken = Hardwarefehler</a:t>
            </a:r>
          </a:p>
        </p:txBody>
      </p:sp>
      <p:sp>
        <p:nvSpPr>
          <p:cNvPr id="28" name="Flussdiagramm: Verbinder 27">
            <a:extLst>
              <a:ext uri="{FF2B5EF4-FFF2-40B4-BE49-F238E27FC236}">
                <a16:creationId xmlns:a16="http://schemas.microsoft.com/office/drawing/2014/main" id="{045BF81B-10D7-40B2-B45E-83A2EE3ADFB9}"/>
              </a:ext>
            </a:extLst>
          </p:cNvPr>
          <p:cNvSpPr/>
          <p:nvPr/>
        </p:nvSpPr>
        <p:spPr>
          <a:xfrm>
            <a:off x="781180" y="4708486"/>
            <a:ext cx="144000" cy="143390"/>
          </a:xfrm>
          <a:prstGeom prst="flowChartConnector">
            <a:avLst/>
          </a:prstGeom>
          <a:solidFill>
            <a:srgbClr val="00B05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Flussdiagramm: Verbinder 28">
            <a:extLst>
              <a:ext uri="{FF2B5EF4-FFF2-40B4-BE49-F238E27FC236}">
                <a16:creationId xmlns:a16="http://schemas.microsoft.com/office/drawing/2014/main" id="{A9D72E85-2EFA-4682-9767-64FAB78D881F}"/>
              </a:ext>
            </a:extLst>
          </p:cNvPr>
          <p:cNvSpPr/>
          <p:nvPr/>
        </p:nvSpPr>
        <p:spPr>
          <a:xfrm>
            <a:off x="781180" y="5024232"/>
            <a:ext cx="144000" cy="143390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Flussdiagramm: Verbinder 29">
            <a:extLst>
              <a:ext uri="{FF2B5EF4-FFF2-40B4-BE49-F238E27FC236}">
                <a16:creationId xmlns:a16="http://schemas.microsoft.com/office/drawing/2014/main" id="{D743CCE7-BAA3-4C14-8048-4F9DB69BDB21}"/>
              </a:ext>
            </a:extLst>
          </p:cNvPr>
          <p:cNvSpPr/>
          <p:nvPr/>
        </p:nvSpPr>
        <p:spPr>
          <a:xfrm>
            <a:off x="6687083" y="5032540"/>
            <a:ext cx="144000" cy="143390"/>
          </a:xfrm>
          <a:prstGeom prst="flowChartConnector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Flussdiagramm: Verbinder 30">
            <a:extLst>
              <a:ext uri="{FF2B5EF4-FFF2-40B4-BE49-F238E27FC236}">
                <a16:creationId xmlns:a16="http://schemas.microsoft.com/office/drawing/2014/main" id="{77F8178C-D46E-455A-B1EE-FCAEDDC10C1E}"/>
              </a:ext>
            </a:extLst>
          </p:cNvPr>
          <p:cNvSpPr/>
          <p:nvPr/>
        </p:nvSpPr>
        <p:spPr>
          <a:xfrm>
            <a:off x="6687083" y="4713004"/>
            <a:ext cx="144000" cy="143390"/>
          </a:xfrm>
          <a:prstGeom prst="flowChartConnector">
            <a:avLst/>
          </a:prstGeom>
          <a:solidFill>
            <a:srgbClr val="00B05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Sonne 31">
            <a:extLst>
              <a:ext uri="{FF2B5EF4-FFF2-40B4-BE49-F238E27FC236}">
                <a16:creationId xmlns:a16="http://schemas.microsoft.com/office/drawing/2014/main" id="{C79E45FE-4BBE-448E-B601-C43ACB38F36B}"/>
              </a:ext>
            </a:extLst>
          </p:cNvPr>
          <p:cNvSpPr/>
          <p:nvPr/>
        </p:nvSpPr>
        <p:spPr>
          <a:xfrm>
            <a:off x="709164" y="5280334"/>
            <a:ext cx="288032" cy="290437"/>
          </a:xfrm>
          <a:prstGeom prst="sun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Flussdiagramm: Verbinder 32">
            <a:extLst>
              <a:ext uri="{FF2B5EF4-FFF2-40B4-BE49-F238E27FC236}">
                <a16:creationId xmlns:a16="http://schemas.microsoft.com/office/drawing/2014/main" id="{A1448F63-9375-4F55-982A-FBC757999DFE}"/>
              </a:ext>
            </a:extLst>
          </p:cNvPr>
          <p:cNvSpPr/>
          <p:nvPr/>
        </p:nvSpPr>
        <p:spPr>
          <a:xfrm>
            <a:off x="6687083" y="5688475"/>
            <a:ext cx="144000" cy="14339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Sonne 35">
            <a:extLst>
              <a:ext uri="{FF2B5EF4-FFF2-40B4-BE49-F238E27FC236}">
                <a16:creationId xmlns:a16="http://schemas.microsoft.com/office/drawing/2014/main" id="{A4B26C2B-766D-43DD-AE5A-91BFB78AA4E7}"/>
              </a:ext>
            </a:extLst>
          </p:cNvPr>
          <p:cNvSpPr/>
          <p:nvPr/>
        </p:nvSpPr>
        <p:spPr>
          <a:xfrm>
            <a:off x="6622259" y="5280334"/>
            <a:ext cx="288032" cy="290437"/>
          </a:xfrm>
          <a:prstGeom prst="sun">
            <a:avLst/>
          </a:prstGeom>
          <a:solidFill>
            <a:srgbClr val="FFFF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Sonne 36">
            <a:extLst>
              <a:ext uri="{FF2B5EF4-FFF2-40B4-BE49-F238E27FC236}">
                <a16:creationId xmlns:a16="http://schemas.microsoft.com/office/drawing/2014/main" id="{98ACBE4D-A869-4096-8516-401B4B29CC88}"/>
              </a:ext>
            </a:extLst>
          </p:cNvPr>
          <p:cNvSpPr/>
          <p:nvPr/>
        </p:nvSpPr>
        <p:spPr>
          <a:xfrm>
            <a:off x="6622259" y="5926510"/>
            <a:ext cx="288032" cy="290437"/>
          </a:xfrm>
          <a:prstGeom prst="sun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188367"/>
      </p:ext>
    </p:extLst>
  </p:cSld>
  <p:clrMapOvr>
    <a:masterClrMapping/>
  </p:clrMapOvr>
</p:sld>
</file>

<file path=ppt/theme/theme1.xml><?xml version="1.0" encoding="utf-8"?>
<a:theme xmlns:a="http://schemas.openxmlformats.org/drawingml/2006/main" name="SEC Vorlage v01">
  <a:themeElements>
    <a:clrScheme name="Benutzerdefiniert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BBB59"/>
      </a:hlink>
      <a:folHlink>
        <a:srgbClr val="4F6128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2990</Words>
  <Application>Microsoft Office PowerPoint</Application>
  <PresentationFormat>A4-Papier (210 x 297 mm)</PresentationFormat>
  <Paragraphs>593</Paragraphs>
  <Slides>79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79</vt:i4>
      </vt:variant>
    </vt:vector>
  </HeadingPairs>
  <TitlesOfParts>
    <vt:vector size="82" baseType="lpstr">
      <vt:lpstr>Arial</vt:lpstr>
      <vt:lpstr>Calibri</vt:lpstr>
      <vt:lpstr>SEC Vorlage v01</vt:lpstr>
      <vt:lpstr>Anmerkungen zu den Folien</vt:lpstr>
      <vt:lpstr>Schulung WipeAlyser</vt:lpstr>
      <vt:lpstr>Analysensystem WipeAlyser</vt:lpstr>
      <vt:lpstr>Zusammenspiel WipeAlyser - DrugWipe</vt:lpstr>
      <vt:lpstr>WipeAlyser – ein Drogenvortestgerät</vt:lpstr>
      <vt:lpstr>Temperatur</vt:lpstr>
      <vt:lpstr>Staub und Feuchte</vt:lpstr>
      <vt:lpstr>Stoss- und Vibrationsbeständigkeit</vt:lpstr>
      <vt:lpstr>Bedienelemente am Gerät</vt:lpstr>
      <vt:lpstr>Anschlüsse am Gerät</vt:lpstr>
      <vt:lpstr>Zubehör</vt:lpstr>
      <vt:lpstr>Zubehör</vt:lpstr>
      <vt:lpstr>Zubehör</vt:lpstr>
      <vt:lpstr>Schulung WipeAlyser</vt:lpstr>
      <vt:lpstr>Inbetriebnahme</vt:lpstr>
      <vt:lpstr>Statusleiste</vt:lpstr>
      <vt:lpstr>Login</vt:lpstr>
      <vt:lpstr>Selbsttest</vt:lpstr>
      <vt:lpstr>Selbsttest</vt:lpstr>
      <vt:lpstr>Selbsttest</vt:lpstr>
      <vt:lpstr>Service Info</vt:lpstr>
      <vt:lpstr>Service Info</vt:lpstr>
      <vt:lpstr>Vorbereitung der Messung</vt:lpstr>
      <vt:lpstr>2 Möglichkeiten der Auswertung nach Probenahme</vt:lpstr>
      <vt:lpstr>Durchführung der Analyse</vt:lpstr>
      <vt:lpstr>Ergebnisanzeige</vt:lpstr>
      <vt:lpstr>Ergebnisanzeige</vt:lpstr>
      <vt:lpstr>Datenerfassung</vt:lpstr>
      <vt:lpstr>Datenerfassung - Zusammenfassung</vt:lpstr>
      <vt:lpstr>Ausdruck</vt:lpstr>
      <vt:lpstr>Aufrufen von gespeicherten Ergebnissen</vt:lpstr>
      <vt:lpstr>Ergebnisanzeige</vt:lpstr>
      <vt:lpstr>Wartung &amp; Service</vt:lpstr>
      <vt:lpstr>QC-Test</vt:lpstr>
      <vt:lpstr>QC-Test </vt:lpstr>
      <vt:lpstr>Schulung WipeAlyser</vt:lpstr>
      <vt:lpstr>Info/Test Gerät</vt:lpstr>
      <vt:lpstr>Info/Test Gerät</vt:lpstr>
      <vt:lpstr>Log-Datei</vt:lpstr>
      <vt:lpstr>Sprache</vt:lpstr>
      <vt:lpstr>Datum/Uhrzeit</vt:lpstr>
      <vt:lpstr>Display/Eco</vt:lpstr>
      <vt:lpstr>Ton</vt:lpstr>
      <vt:lpstr>Drucker</vt:lpstr>
      <vt:lpstr>Erweiterte Einstellungen</vt:lpstr>
      <vt:lpstr>Benutzerverwaltung</vt:lpstr>
      <vt:lpstr>Benutzerverwaltung</vt:lpstr>
      <vt:lpstr>Benutzerverwaltung</vt:lpstr>
      <vt:lpstr>Benutzerverwaltung</vt:lpstr>
      <vt:lpstr>Benutzerverwaltung</vt:lpstr>
      <vt:lpstr>Datensatz</vt:lpstr>
      <vt:lpstr>Sensoren</vt:lpstr>
      <vt:lpstr>Sensoren</vt:lpstr>
      <vt:lpstr>Selbsttest</vt:lpstr>
      <vt:lpstr>Wartung/QC-Tests</vt:lpstr>
      <vt:lpstr>Wartung/QC-Tests</vt:lpstr>
      <vt:lpstr>Anonymisieren</vt:lpstr>
      <vt:lpstr>Import/Export</vt:lpstr>
      <vt:lpstr>Datenstruktur auf SD-Karte</vt:lpstr>
      <vt:lpstr>Schulung WipeAlyser</vt:lpstr>
      <vt:lpstr>Installation der Software</vt:lpstr>
      <vt:lpstr>Anmeldung</vt:lpstr>
      <vt:lpstr>Passwort ändern</vt:lpstr>
      <vt:lpstr>Passwort ändern</vt:lpstr>
      <vt:lpstr>Info</vt:lpstr>
      <vt:lpstr>Sprache einstellen</vt:lpstr>
      <vt:lpstr>WipeAlyser verbinden</vt:lpstr>
      <vt:lpstr>Ergebnisse laden</vt:lpstr>
      <vt:lpstr>Daten markieren</vt:lpstr>
      <vt:lpstr>Daten übertragen</vt:lpstr>
      <vt:lpstr>Daten markieren</vt:lpstr>
      <vt:lpstr>Daten markieren</vt:lpstr>
      <vt:lpstr>Schulung WipeAlyser</vt:lpstr>
      <vt:lpstr>Versand von Geräten</vt:lpstr>
      <vt:lpstr>Service/Kalibration</vt:lpstr>
      <vt:lpstr>Firmwareupdates</vt:lpstr>
      <vt:lpstr>Was ist zu tun, wenn ein Bug gefunden wird</vt:lpstr>
      <vt:lpstr>Vielen Dank für Ihre Aufmerksamkeit. </vt:lpstr>
      <vt:lpstr>Kontakt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Jeannette Jenke</dc:creator>
  <cp:lastModifiedBy>Englmann Matthias</cp:lastModifiedBy>
  <cp:revision>480</cp:revision>
  <dcterms:modified xsi:type="dcterms:W3CDTF">2021-01-14T08:46:45Z</dcterms:modified>
</cp:coreProperties>
</file>